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01" r:id="rId2"/>
    <p:sldId id="481" r:id="rId3"/>
    <p:sldId id="499" r:id="rId4"/>
    <p:sldId id="490" r:id="rId5"/>
    <p:sldId id="488" r:id="rId6"/>
    <p:sldId id="483" r:id="rId7"/>
    <p:sldId id="509" r:id="rId8"/>
    <p:sldId id="510" r:id="rId9"/>
    <p:sldId id="511" r:id="rId10"/>
    <p:sldId id="512" r:id="rId11"/>
    <p:sldId id="507" r:id="rId12"/>
    <p:sldId id="501" r:id="rId13"/>
    <p:sldId id="503" r:id="rId14"/>
    <p:sldId id="504" r:id="rId15"/>
    <p:sldId id="505" r:id="rId16"/>
    <p:sldId id="489" r:id="rId17"/>
    <p:sldId id="513" r:id="rId18"/>
    <p:sldId id="46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9231A4-93A5-4F54-BAFC-23F46BFD6517}">
          <p14:sldIdLst>
            <p14:sldId id="401"/>
            <p14:sldId id="481"/>
            <p14:sldId id="499"/>
            <p14:sldId id="490"/>
            <p14:sldId id="488"/>
            <p14:sldId id="483"/>
            <p14:sldId id="509"/>
            <p14:sldId id="510"/>
            <p14:sldId id="511"/>
            <p14:sldId id="512"/>
            <p14:sldId id="507"/>
            <p14:sldId id="501"/>
            <p14:sldId id="503"/>
            <p14:sldId id="504"/>
            <p14:sldId id="505"/>
            <p14:sldId id="489"/>
            <p14:sldId id="513"/>
            <p14:sldId id="4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de Thomas" initials="W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726"/>
    <a:srgbClr val="EE7421"/>
    <a:srgbClr val="FF8621"/>
    <a:srgbClr val="F46B23"/>
    <a:srgbClr val="F46B25"/>
    <a:srgbClr val="DE5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1" autoAdjust="0"/>
    <p:restoredTop sz="95761" autoAdjust="0"/>
  </p:normalViewPr>
  <p:slideViewPr>
    <p:cSldViewPr snapToGrid="0">
      <p:cViewPr>
        <p:scale>
          <a:sx n="75" d="100"/>
          <a:sy n="75" d="100"/>
        </p:scale>
        <p:origin x="1182" y="516"/>
      </p:cViewPr>
      <p:guideLst>
        <p:guide orient="horz" pos="2160"/>
        <p:guide pos="3840"/>
      </p:guideLst>
    </p:cSldViewPr>
  </p:slideViewPr>
  <p:notesTextViewPr>
    <p:cViewPr>
      <p:scale>
        <a:sx n="1" d="1"/>
        <a:sy n="1" d="1"/>
      </p:scale>
      <p:origin x="0" y="0"/>
    </p:cViewPr>
  </p:notesTextViewPr>
  <p:notesViewPr>
    <p:cSldViewPr snapToGrid="0">
      <p:cViewPr varScale="1">
        <p:scale>
          <a:sx n="80" d="100"/>
          <a:sy n="80" d="100"/>
        </p:scale>
        <p:origin x="307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BB59FF0-7C2B-4302-94C0-CBA855CE412F}" type="datetimeFigureOut">
              <a:rPr lang="en-US" smtClean="0"/>
              <a:t>10/5/2015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2F217B-3E77-4733-A7B1-92C7DFC59852}" type="slidenum">
              <a:rPr lang="en-US" smtClean="0"/>
              <a:t>‹#›</a:t>
            </a:fld>
            <a:endParaRPr lang="en-US"/>
          </a:p>
        </p:txBody>
      </p:sp>
    </p:spTree>
    <p:extLst>
      <p:ext uri="{BB962C8B-B14F-4D97-AF65-F5344CB8AC3E}">
        <p14:creationId xmlns:p14="http://schemas.microsoft.com/office/powerpoint/2010/main" val="1425903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3246C5B-F07A-4ACF-9D5F-F6FB707E388B}" type="datetimeFigureOut">
              <a:rPr lang="en-US" smtClean="0"/>
              <a:t>10/5/2015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2790A3-7464-4435-A376-4A5EE6AC414E}" type="slidenum">
              <a:rPr lang="en-US" smtClean="0"/>
              <a:t>‹#›</a:t>
            </a:fld>
            <a:endParaRPr lang="en-US" dirty="0"/>
          </a:p>
        </p:txBody>
      </p:sp>
    </p:spTree>
    <p:extLst>
      <p:ext uri="{BB962C8B-B14F-4D97-AF65-F5344CB8AC3E}">
        <p14:creationId xmlns:p14="http://schemas.microsoft.com/office/powerpoint/2010/main" val="348438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2790A3-7464-4435-A376-4A5EE6AC414E}" type="slidenum">
              <a:rPr lang="en-US" smtClean="0"/>
              <a:t>1</a:t>
            </a:fld>
            <a:endParaRPr lang="en-US" dirty="0"/>
          </a:p>
        </p:txBody>
      </p:sp>
    </p:spTree>
    <p:extLst>
      <p:ext uri="{BB962C8B-B14F-4D97-AF65-F5344CB8AC3E}">
        <p14:creationId xmlns:p14="http://schemas.microsoft.com/office/powerpoint/2010/main" val="121239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0F7CE5-2B92-4824-AA96-F347F07E07E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2894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0F7CE5-2B92-4824-AA96-F347F07E07E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3535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0F7CE5-2B92-4824-AA96-F347F07E07E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02464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duc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774195"/>
            <a:ext cx="9144000" cy="965055"/>
          </a:xfrm>
          <a:prstGeom prst="rect">
            <a:avLst/>
          </a:prstGeom>
        </p:spPr>
        <p:txBody>
          <a:bodyPr anchor="b"/>
          <a:lstStyle>
            <a:lvl1pPr algn="ctr">
              <a:defRPr sz="6000">
                <a:latin typeface="Proxima Nova Lt" panose="02000506030000020004" pitchFamily="50" charset="0"/>
              </a:defRPr>
            </a:lvl1pPr>
          </a:lstStyle>
          <a:p>
            <a:r>
              <a:rPr lang="en-US" dirty="0" smtClean="0"/>
              <a:t>Presentation Name</a:t>
            </a:r>
            <a:endParaRPr lang="en-US" dirty="0"/>
          </a:p>
        </p:txBody>
      </p:sp>
      <p:sp>
        <p:nvSpPr>
          <p:cNvPr id="7" name="Content Placeholder 6"/>
          <p:cNvSpPr>
            <a:spLocks noGrp="1"/>
          </p:cNvSpPr>
          <p:nvPr>
            <p:ph sz="quarter" idx="10" hasCustomPrompt="1"/>
          </p:nvPr>
        </p:nvSpPr>
        <p:spPr>
          <a:xfrm>
            <a:off x="1227138" y="1981200"/>
            <a:ext cx="10109200" cy="3573463"/>
          </a:xfrm>
          <a:prstGeom prst="rect">
            <a:avLst/>
          </a:prstGeom>
        </p:spPr>
        <p:txBody>
          <a:bodyPr/>
          <a:lstStyle>
            <a:lvl1pPr>
              <a:defRPr>
                <a:latin typeface="Proxima Nova Lt" panose="02000506030000020004" pitchFamily="50" charset="0"/>
              </a:defRPr>
            </a:lvl1pPr>
            <a:lvl2pPr marL="685800" indent="-228600">
              <a:lnSpc>
                <a:spcPct val="110000"/>
              </a:lnSpc>
              <a:buFontTx/>
              <a:buBlip>
                <a:blip r:embed="rId2"/>
              </a:buBlip>
              <a:defRPr sz="1800">
                <a:solidFill>
                  <a:schemeClr val="tx1">
                    <a:lumMod val="75000"/>
                    <a:lumOff val="25000"/>
                  </a:schemeClr>
                </a:solidFill>
                <a:latin typeface="Proxima Nova Lt" panose="02000506030000020004" pitchFamily="50" charset="0"/>
              </a:defRPr>
            </a:lvl2pPr>
            <a:lvl3pPr marL="1143000" indent="-228600">
              <a:lnSpc>
                <a:spcPct val="110000"/>
              </a:lnSpc>
              <a:buFontTx/>
              <a:buBlip>
                <a:blip r:embed="rId3"/>
              </a:buBlip>
              <a:defRPr sz="1600" baseline="0">
                <a:solidFill>
                  <a:schemeClr val="tx1">
                    <a:lumMod val="65000"/>
                    <a:lumOff val="35000"/>
                  </a:schemeClr>
                </a:solidFill>
                <a:latin typeface="Proxima Nova Lt" panose="02000506030000020004" pitchFamily="50" charset="0"/>
              </a:defRPr>
            </a:lvl3pPr>
            <a:lvl4pPr marL="1657350" indent="-285750">
              <a:lnSpc>
                <a:spcPct val="110000"/>
              </a:lnSpc>
              <a:buFontTx/>
              <a:buBlip>
                <a:blip r:embed="rId2"/>
              </a:buBlip>
              <a:defRPr sz="1500" baseline="0">
                <a:solidFill>
                  <a:schemeClr val="tx1">
                    <a:lumMod val="50000"/>
                    <a:lumOff val="50000"/>
                  </a:schemeClr>
                </a:solidFill>
                <a:latin typeface="Proxima Nova Lt" panose="02000506030000020004" pitchFamily="50" charset="0"/>
              </a:defRPr>
            </a:lvl4pPr>
          </a:lstStyle>
          <a:p>
            <a:pPr lvl="0"/>
            <a:r>
              <a:rPr lang="en-US" dirty="0" smtClean="0"/>
              <a:t>Presentation Table of Contents</a:t>
            </a:r>
          </a:p>
          <a:p>
            <a:pPr lvl="1"/>
            <a:r>
              <a:rPr lang="en-US" dirty="0" smtClean="0"/>
              <a:t>Inner Bullet</a:t>
            </a:r>
          </a:p>
          <a:p>
            <a:pPr lvl="2"/>
            <a:r>
              <a:rPr lang="en-US" dirty="0" smtClean="0"/>
              <a:t>Third Tier Bullet</a:t>
            </a:r>
          </a:p>
          <a:p>
            <a:pPr lvl="3"/>
            <a:r>
              <a:rPr lang="en-US" dirty="0" smtClean="0"/>
              <a:t>Fourth Tier Bullet</a:t>
            </a:r>
          </a:p>
        </p:txBody>
      </p:sp>
      <p:sp>
        <p:nvSpPr>
          <p:cNvPr id="6" name="TextBox 5"/>
          <p:cNvSpPr txBox="1"/>
          <p:nvPr userDrawn="1"/>
        </p:nvSpPr>
        <p:spPr>
          <a:xfrm>
            <a:off x="10020300" y="6357917"/>
            <a:ext cx="1940353" cy="276999"/>
          </a:xfrm>
          <a:prstGeom prst="rect">
            <a:avLst/>
          </a:prstGeom>
          <a:noFill/>
        </p:spPr>
        <p:txBody>
          <a:bodyPr wrap="square" rtlCol="0">
            <a:spAutoFit/>
          </a:bodyPr>
          <a:lstStyle/>
          <a:p>
            <a:pPr algn="r"/>
            <a:r>
              <a:rPr lang="en-US" sz="1200" b="0" spc="100" dirty="0" smtClean="0">
                <a:solidFill>
                  <a:schemeClr val="tx1">
                    <a:lumMod val="75000"/>
                    <a:lumOff val="25000"/>
                  </a:schemeClr>
                </a:solidFill>
              </a:rPr>
              <a:t>digital-watchdog.com</a:t>
            </a:r>
            <a:endParaRPr lang="en-US" sz="1200" b="0" spc="100" dirty="0">
              <a:solidFill>
                <a:schemeClr val="tx1">
                  <a:lumMod val="75000"/>
                  <a:lumOff val="25000"/>
                </a:schemeClr>
              </a:solidFill>
            </a:endParaRPr>
          </a:p>
        </p:txBody>
      </p:sp>
    </p:spTree>
    <p:extLst>
      <p:ext uri="{BB962C8B-B14F-4D97-AF65-F5344CB8AC3E}">
        <p14:creationId xmlns:p14="http://schemas.microsoft.com/office/powerpoint/2010/main" val="20685376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Introduction">
    <p:spTree>
      <p:nvGrpSpPr>
        <p:cNvPr id="1" name=""/>
        <p:cNvGrpSpPr/>
        <p:nvPr/>
      </p:nvGrpSpPr>
      <p:grpSpPr>
        <a:xfrm>
          <a:off x="0" y="0"/>
          <a:ext cx="0" cy="0"/>
          <a:chOff x="0" y="0"/>
          <a:chExt cx="0" cy="0"/>
        </a:xfrm>
      </p:grpSpPr>
      <p:sp>
        <p:nvSpPr>
          <p:cNvPr id="5" name="Rectangle 4"/>
          <p:cNvSpPr/>
          <p:nvPr userDrawn="1"/>
        </p:nvSpPr>
        <p:spPr>
          <a:xfrm>
            <a:off x="0" y="651753"/>
            <a:ext cx="12192000" cy="6206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0" y="1053045"/>
            <a:ext cx="9144000" cy="755841"/>
          </a:xfrm>
          <a:prstGeom prst="rect">
            <a:avLst/>
          </a:prstGeom>
        </p:spPr>
        <p:txBody>
          <a:bodyPr anchor="b">
            <a:normAutofit/>
          </a:bodyPr>
          <a:lstStyle>
            <a:lvl1pPr algn="ctr">
              <a:defRPr sz="5000">
                <a:latin typeface="Proxima Nova Lt" panose="02000506030000020004" pitchFamily="50" charset="0"/>
              </a:defRPr>
            </a:lvl1pPr>
          </a:lstStyle>
          <a:p>
            <a:r>
              <a:rPr lang="en-US" dirty="0" smtClean="0"/>
              <a:t>Section Name</a:t>
            </a:r>
            <a:endParaRPr lang="en-US" dirty="0"/>
          </a:p>
        </p:txBody>
      </p:sp>
      <p:sp>
        <p:nvSpPr>
          <p:cNvPr id="7" name="Content Placeholder 6"/>
          <p:cNvSpPr>
            <a:spLocks noGrp="1"/>
          </p:cNvSpPr>
          <p:nvPr>
            <p:ph sz="quarter" idx="10" hasCustomPrompt="1"/>
          </p:nvPr>
        </p:nvSpPr>
        <p:spPr>
          <a:xfrm>
            <a:off x="1175884" y="2179301"/>
            <a:ext cx="4835810" cy="4204532"/>
          </a:xfrm>
          <a:prstGeom prst="rect">
            <a:avLst/>
          </a:prstGeom>
        </p:spPr>
        <p:txBody>
          <a:bodyPr/>
          <a:lstStyle>
            <a:lvl1pPr>
              <a:defRPr>
                <a:latin typeface="Proxima Nova Lt" panose="02000506030000020004" pitchFamily="50" charset="0"/>
              </a:defRPr>
            </a:lvl1pPr>
            <a:lvl2pPr marL="685800" indent="-228600">
              <a:lnSpc>
                <a:spcPct val="110000"/>
              </a:lnSpc>
              <a:buFontTx/>
              <a:buBlip>
                <a:blip r:embed="rId2"/>
              </a:buBlip>
              <a:defRPr sz="1800">
                <a:solidFill>
                  <a:schemeClr val="tx1">
                    <a:lumMod val="75000"/>
                    <a:lumOff val="25000"/>
                  </a:schemeClr>
                </a:solidFill>
                <a:latin typeface="Proxima Nova Lt" panose="02000506030000020004" pitchFamily="50" charset="0"/>
              </a:defRPr>
            </a:lvl2pPr>
            <a:lvl3pPr marL="1143000" indent="-228600">
              <a:lnSpc>
                <a:spcPct val="110000"/>
              </a:lnSpc>
              <a:buFontTx/>
              <a:buBlip>
                <a:blip r:embed="rId3"/>
              </a:buBlip>
              <a:defRPr sz="1600" baseline="0">
                <a:solidFill>
                  <a:schemeClr val="tx1">
                    <a:lumMod val="65000"/>
                    <a:lumOff val="35000"/>
                  </a:schemeClr>
                </a:solidFill>
                <a:latin typeface="Proxima Nova Lt" panose="02000506030000020004" pitchFamily="50" charset="0"/>
              </a:defRPr>
            </a:lvl3pPr>
            <a:lvl4pPr marL="1657350" indent="-285750">
              <a:lnSpc>
                <a:spcPct val="110000"/>
              </a:lnSpc>
              <a:buFontTx/>
              <a:buBlip>
                <a:blip r:embed="rId2"/>
              </a:buBlip>
              <a:defRPr sz="1500" baseline="0">
                <a:solidFill>
                  <a:schemeClr val="tx1">
                    <a:lumMod val="50000"/>
                    <a:lumOff val="50000"/>
                  </a:schemeClr>
                </a:solidFill>
                <a:latin typeface="Proxima Nova Lt" panose="02000506030000020004" pitchFamily="50" charset="0"/>
              </a:defRPr>
            </a:lvl4pPr>
          </a:lstStyle>
          <a:p>
            <a:pPr lvl="0"/>
            <a:r>
              <a:rPr lang="en-US" dirty="0" smtClean="0"/>
              <a:t>Presentation Table of Contents</a:t>
            </a:r>
          </a:p>
          <a:p>
            <a:pPr lvl="1"/>
            <a:r>
              <a:rPr lang="en-US" dirty="0" smtClean="0"/>
              <a:t>Inner Bullet</a:t>
            </a:r>
          </a:p>
          <a:p>
            <a:pPr lvl="2"/>
            <a:r>
              <a:rPr lang="en-US" dirty="0" smtClean="0"/>
              <a:t>Third Tier Bullet</a:t>
            </a:r>
          </a:p>
          <a:p>
            <a:pPr lvl="3"/>
            <a:r>
              <a:rPr lang="en-US" dirty="0" smtClean="0"/>
              <a:t>Fourth Tier Bullet </a:t>
            </a:r>
          </a:p>
        </p:txBody>
      </p:sp>
      <p:sp>
        <p:nvSpPr>
          <p:cNvPr id="4" name="Content Placeholder 6"/>
          <p:cNvSpPr>
            <a:spLocks noGrp="1"/>
          </p:cNvSpPr>
          <p:nvPr>
            <p:ph sz="quarter" idx="11" hasCustomPrompt="1"/>
          </p:nvPr>
        </p:nvSpPr>
        <p:spPr>
          <a:xfrm>
            <a:off x="6264613" y="2179301"/>
            <a:ext cx="5091813" cy="4204532"/>
          </a:xfrm>
          <a:prstGeom prst="rect">
            <a:avLst/>
          </a:prstGeom>
        </p:spPr>
        <p:txBody>
          <a:bodyPr/>
          <a:lstStyle>
            <a:lvl1pPr>
              <a:defRPr>
                <a:latin typeface="Proxima Nova Lt" panose="02000506030000020004" pitchFamily="50" charset="0"/>
              </a:defRPr>
            </a:lvl1pPr>
            <a:lvl2pPr marL="685800" indent="-228600">
              <a:lnSpc>
                <a:spcPct val="110000"/>
              </a:lnSpc>
              <a:buFontTx/>
              <a:buBlip>
                <a:blip r:embed="rId2"/>
              </a:buBlip>
              <a:defRPr sz="1800">
                <a:solidFill>
                  <a:schemeClr val="tx1">
                    <a:lumMod val="75000"/>
                    <a:lumOff val="25000"/>
                  </a:schemeClr>
                </a:solidFill>
                <a:latin typeface="Proxima Nova Lt" panose="02000506030000020004" pitchFamily="50" charset="0"/>
              </a:defRPr>
            </a:lvl2pPr>
            <a:lvl3pPr marL="1143000" indent="-228600">
              <a:lnSpc>
                <a:spcPct val="110000"/>
              </a:lnSpc>
              <a:buFontTx/>
              <a:buBlip>
                <a:blip r:embed="rId3"/>
              </a:buBlip>
              <a:defRPr sz="1600" baseline="0">
                <a:solidFill>
                  <a:schemeClr val="tx1">
                    <a:lumMod val="65000"/>
                    <a:lumOff val="35000"/>
                  </a:schemeClr>
                </a:solidFill>
                <a:latin typeface="Proxima Nova Lt" panose="02000506030000020004" pitchFamily="50" charset="0"/>
              </a:defRPr>
            </a:lvl3pPr>
            <a:lvl4pPr marL="1657350" indent="-285750">
              <a:lnSpc>
                <a:spcPct val="110000"/>
              </a:lnSpc>
              <a:buFontTx/>
              <a:buBlip>
                <a:blip r:embed="rId2"/>
              </a:buBlip>
              <a:defRPr sz="1500" baseline="0">
                <a:solidFill>
                  <a:schemeClr val="tx1">
                    <a:lumMod val="50000"/>
                    <a:lumOff val="50000"/>
                  </a:schemeClr>
                </a:solidFill>
                <a:latin typeface="Proxima Nova Lt" panose="02000506030000020004" pitchFamily="50" charset="0"/>
              </a:defRPr>
            </a:lvl4pPr>
          </a:lstStyle>
          <a:p>
            <a:pPr lvl="0"/>
            <a:r>
              <a:rPr lang="en-US" dirty="0" smtClean="0"/>
              <a:t>Presentation Table of Contents</a:t>
            </a:r>
          </a:p>
          <a:p>
            <a:pPr lvl="1"/>
            <a:r>
              <a:rPr lang="en-US" dirty="0" smtClean="0"/>
              <a:t>Inner Bullet</a:t>
            </a:r>
          </a:p>
          <a:p>
            <a:pPr lvl="2"/>
            <a:r>
              <a:rPr lang="en-US" dirty="0" smtClean="0"/>
              <a:t>Third Tier Bullet</a:t>
            </a:r>
          </a:p>
          <a:p>
            <a:pPr lvl="3"/>
            <a:r>
              <a:rPr lang="en-US" dirty="0" smtClean="0"/>
              <a:t>Fourth Tier Bullet </a:t>
            </a:r>
          </a:p>
        </p:txBody>
      </p:sp>
    </p:spTree>
    <p:extLst>
      <p:ext uri="{BB962C8B-B14F-4D97-AF65-F5344CB8AC3E}">
        <p14:creationId xmlns:p14="http://schemas.microsoft.com/office/powerpoint/2010/main" val="24149665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No 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5726" y="53678"/>
            <a:ext cx="8669264" cy="634525"/>
          </a:xfrm>
          <a:prstGeom prst="rect">
            <a:avLst/>
          </a:prstGeom>
        </p:spPr>
        <p:txBody>
          <a:bodyPr/>
          <a:lstStyle>
            <a:lvl1pPr>
              <a:defRPr baseline="0">
                <a:latin typeface="Proxima Nova Lt" panose="02000506030000020004" pitchFamily="50" charset="0"/>
              </a:defRPr>
            </a:lvl1pPr>
          </a:lstStyle>
          <a:p>
            <a:r>
              <a:rPr lang="en-US" dirty="0" smtClean="0"/>
              <a:t>Heading Goes Here</a:t>
            </a:r>
            <a:endParaRPr lang="en-US" dirty="0"/>
          </a:p>
        </p:txBody>
      </p:sp>
      <p:sp>
        <p:nvSpPr>
          <p:cNvPr id="9" name="Content Placeholder 6"/>
          <p:cNvSpPr>
            <a:spLocks noGrp="1"/>
          </p:cNvSpPr>
          <p:nvPr>
            <p:ph sz="quarter" idx="13" hasCustomPrompt="1"/>
          </p:nvPr>
        </p:nvSpPr>
        <p:spPr>
          <a:xfrm>
            <a:off x="903362" y="1295400"/>
            <a:ext cx="10355188" cy="4495800"/>
          </a:xfrm>
          <a:prstGeom prst="rect">
            <a:avLst/>
          </a:prstGeom>
        </p:spPr>
        <p:txBody>
          <a:bodyPr/>
          <a:lstStyle>
            <a:lvl1pPr>
              <a:defRPr>
                <a:latin typeface="Proxima Nova Lt" panose="02000506030000020004" pitchFamily="50" charset="0"/>
              </a:defRPr>
            </a:lvl1pPr>
            <a:lvl2pPr marL="685800" indent="-228600">
              <a:lnSpc>
                <a:spcPct val="110000"/>
              </a:lnSpc>
              <a:buFontTx/>
              <a:buBlip>
                <a:blip r:embed="rId2"/>
              </a:buBlip>
              <a:defRPr sz="1800">
                <a:solidFill>
                  <a:schemeClr val="tx1">
                    <a:lumMod val="75000"/>
                    <a:lumOff val="25000"/>
                  </a:schemeClr>
                </a:solidFill>
                <a:latin typeface="Proxima Nova Lt" panose="02000506030000020004" pitchFamily="50" charset="0"/>
              </a:defRPr>
            </a:lvl2pPr>
            <a:lvl3pPr marL="1143000" indent="-228600">
              <a:lnSpc>
                <a:spcPct val="110000"/>
              </a:lnSpc>
              <a:buFontTx/>
              <a:buBlip>
                <a:blip r:embed="rId3"/>
              </a:buBlip>
              <a:defRPr sz="1600" baseline="0">
                <a:solidFill>
                  <a:schemeClr val="tx1">
                    <a:lumMod val="65000"/>
                    <a:lumOff val="35000"/>
                  </a:schemeClr>
                </a:solidFill>
                <a:latin typeface="Proxima Nova Lt" panose="02000506030000020004" pitchFamily="50" charset="0"/>
              </a:defRPr>
            </a:lvl3pPr>
            <a:lvl4pPr marL="1657350" indent="-285750">
              <a:lnSpc>
                <a:spcPct val="110000"/>
              </a:lnSpc>
              <a:buFontTx/>
              <a:buBlip>
                <a:blip r:embed="rId2"/>
              </a:buBlip>
              <a:defRPr sz="1500" baseline="0">
                <a:solidFill>
                  <a:schemeClr val="tx1">
                    <a:lumMod val="50000"/>
                    <a:lumOff val="50000"/>
                  </a:schemeClr>
                </a:solidFill>
                <a:latin typeface="Proxima Nova Lt" panose="02000506030000020004" pitchFamily="50" charset="0"/>
              </a:defRPr>
            </a:lvl4pPr>
          </a:lstStyle>
          <a:p>
            <a:pPr lvl="0"/>
            <a:r>
              <a:rPr lang="en-US" dirty="0" smtClean="0"/>
              <a:t>Presentation Table of Contents</a:t>
            </a:r>
          </a:p>
          <a:p>
            <a:pPr lvl="1"/>
            <a:r>
              <a:rPr lang="en-US" dirty="0" smtClean="0"/>
              <a:t>Inner Bullet</a:t>
            </a:r>
          </a:p>
          <a:p>
            <a:pPr lvl="2"/>
            <a:r>
              <a:rPr lang="en-US" dirty="0" smtClean="0"/>
              <a:t>Third Tier Bullet</a:t>
            </a:r>
          </a:p>
          <a:p>
            <a:pPr lvl="3"/>
            <a:r>
              <a:rPr lang="en-US" dirty="0" smtClean="0"/>
              <a:t>Fourth Tier Bullet</a:t>
            </a:r>
          </a:p>
        </p:txBody>
      </p:sp>
    </p:spTree>
    <p:extLst>
      <p:ext uri="{BB962C8B-B14F-4D97-AF65-F5344CB8AC3E}">
        <p14:creationId xmlns:p14="http://schemas.microsoft.com/office/powerpoint/2010/main" val="4848795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Text - Large 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903362" y="1304926"/>
            <a:ext cx="10355188" cy="4495799"/>
          </a:xfrm>
          <a:prstGeom prst="rect">
            <a:avLst/>
          </a:prstGeom>
        </p:spPr>
        <p:txBody>
          <a:bodyPr/>
          <a:lstStyle>
            <a:lvl1pPr>
              <a:defRPr>
                <a:latin typeface="Proxima Nova Lt" panose="02000506030000020004" pitchFamily="50" charset="0"/>
              </a:defRPr>
            </a:lvl1pPr>
          </a:lstStyle>
          <a:p>
            <a:r>
              <a:rPr lang="en-US" dirty="0" smtClean="0"/>
              <a:t>Click icon to add picture</a:t>
            </a:r>
            <a:endParaRPr lang="en-US" dirty="0"/>
          </a:p>
        </p:txBody>
      </p:sp>
      <p:sp>
        <p:nvSpPr>
          <p:cNvPr id="4" name="Title 1"/>
          <p:cNvSpPr>
            <a:spLocks noGrp="1"/>
          </p:cNvSpPr>
          <p:nvPr>
            <p:ph type="title" hasCustomPrompt="1"/>
          </p:nvPr>
        </p:nvSpPr>
        <p:spPr>
          <a:xfrm>
            <a:off x="225726" y="53678"/>
            <a:ext cx="8669264" cy="634525"/>
          </a:xfrm>
          <a:prstGeom prst="rect">
            <a:avLst/>
          </a:prstGeom>
        </p:spPr>
        <p:txBody>
          <a:bodyPr/>
          <a:lstStyle>
            <a:lvl1pPr>
              <a:defRPr baseline="0">
                <a:latin typeface="Proxima Nova Lt" panose="02000506030000020004" pitchFamily="50" charset="0"/>
              </a:defRPr>
            </a:lvl1pPr>
          </a:lstStyle>
          <a:p>
            <a:r>
              <a:rPr lang="en-US" dirty="0" smtClean="0"/>
              <a:t>Heading Goes Here</a:t>
            </a:r>
            <a:endParaRPr lang="en-US" dirty="0"/>
          </a:p>
        </p:txBody>
      </p:sp>
    </p:spTree>
    <p:extLst>
      <p:ext uri="{BB962C8B-B14F-4D97-AF65-F5344CB8AC3E}">
        <p14:creationId xmlns:p14="http://schemas.microsoft.com/office/powerpoint/2010/main" val="4268320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Multiple Picture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03363" y="3571875"/>
            <a:ext cx="3302654" cy="2204896"/>
          </a:xfrm>
          <a:prstGeom prst="rect">
            <a:avLst/>
          </a:prstGeom>
        </p:spPr>
        <p:txBody>
          <a:bodyPr/>
          <a:lstStyle>
            <a:lvl1pPr>
              <a:defRPr>
                <a:latin typeface="Proxima Nova Lt" panose="02000506030000020004" pitchFamily="50" charset="0"/>
              </a:defRPr>
            </a:lvl1pPr>
          </a:lstStyle>
          <a:p>
            <a:r>
              <a:rPr lang="en-US" dirty="0" smtClean="0"/>
              <a:t>Click icon to add picture</a:t>
            </a:r>
            <a:endParaRPr lang="en-US" dirty="0"/>
          </a:p>
        </p:txBody>
      </p:sp>
      <p:sp>
        <p:nvSpPr>
          <p:cNvPr id="7" name="Picture Placeholder 5"/>
          <p:cNvSpPr>
            <a:spLocks noGrp="1"/>
          </p:cNvSpPr>
          <p:nvPr>
            <p:ph type="pic" sz="quarter" idx="11"/>
          </p:nvPr>
        </p:nvSpPr>
        <p:spPr>
          <a:xfrm>
            <a:off x="4412331" y="3567254"/>
            <a:ext cx="3302654" cy="2204896"/>
          </a:xfrm>
          <a:prstGeom prst="rect">
            <a:avLst/>
          </a:prstGeom>
        </p:spPr>
        <p:txBody>
          <a:bodyPr/>
          <a:lstStyle>
            <a:lvl1pPr>
              <a:defRPr>
                <a:latin typeface="Proxima Nova Lt" panose="02000506030000020004" pitchFamily="50" charset="0"/>
              </a:defRPr>
            </a:lvl1pPr>
          </a:lstStyle>
          <a:p>
            <a:r>
              <a:rPr lang="en-US" dirty="0" smtClean="0"/>
              <a:t>Click icon to add picture</a:t>
            </a:r>
            <a:endParaRPr lang="en-US" dirty="0"/>
          </a:p>
        </p:txBody>
      </p:sp>
      <p:sp>
        <p:nvSpPr>
          <p:cNvPr id="8" name="Picture Placeholder 5"/>
          <p:cNvSpPr>
            <a:spLocks noGrp="1"/>
          </p:cNvSpPr>
          <p:nvPr>
            <p:ph type="pic" sz="quarter" idx="12"/>
          </p:nvPr>
        </p:nvSpPr>
        <p:spPr>
          <a:xfrm>
            <a:off x="7921299" y="3567254"/>
            <a:ext cx="3302654" cy="2204896"/>
          </a:xfrm>
          <a:prstGeom prst="rect">
            <a:avLst/>
          </a:prstGeom>
        </p:spPr>
        <p:txBody>
          <a:bodyPr/>
          <a:lstStyle>
            <a:lvl1pPr>
              <a:defRPr>
                <a:latin typeface="Proxima Nova Lt" panose="02000506030000020004" pitchFamily="50" charset="0"/>
              </a:defRPr>
            </a:lvl1pPr>
          </a:lstStyle>
          <a:p>
            <a:r>
              <a:rPr lang="en-US" dirty="0" smtClean="0"/>
              <a:t>Click icon to add picture</a:t>
            </a:r>
            <a:endParaRPr lang="en-US" dirty="0"/>
          </a:p>
        </p:txBody>
      </p:sp>
      <p:sp>
        <p:nvSpPr>
          <p:cNvPr id="9" name="Content Placeholder 6"/>
          <p:cNvSpPr>
            <a:spLocks noGrp="1"/>
          </p:cNvSpPr>
          <p:nvPr>
            <p:ph sz="quarter" idx="13" hasCustomPrompt="1"/>
          </p:nvPr>
        </p:nvSpPr>
        <p:spPr>
          <a:xfrm>
            <a:off x="903362" y="1295401"/>
            <a:ext cx="10355188" cy="2152650"/>
          </a:xfrm>
          <a:prstGeom prst="rect">
            <a:avLst/>
          </a:prstGeom>
        </p:spPr>
        <p:txBody>
          <a:bodyPr/>
          <a:lstStyle>
            <a:lvl1pPr>
              <a:defRPr>
                <a:latin typeface="Proxima Nova Lt" panose="02000506030000020004" pitchFamily="50" charset="0"/>
              </a:defRPr>
            </a:lvl1pPr>
            <a:lvl2pPr marL="685800" indent="-228600">
              <a:lnSpc>
                <a:spcPct val="110000"/>
              </a:lnSpc>
              <a:buFontTx/>
              <a:buBlip>
                <a:blip r:embed="rId2"/>
              </a:buBlip>
              <a:defRPr sz="1800">
                <a:solidFill>
                  <a:schemeClr val="tx1">
                    <a:lumMod val="75000"/>
                    <a:lumOff val="25000"/>
                  </a:schemeClr>
                </a:solidFill>
                <a:latin typeface="Proxima Nova Lt" panose="02000506030000020004" pitchFamily="50" charset="0"/>
              </a:defRPr>
            </a:lvl2pPr>
            <a:lvl3pPr marL="1143000" indent="-228600">
              <a:lnSpc>
                <a:spcPct val="110000"/>
              </a:lnSpc>
              <a:buFontTx/>
              <a:buBlip>
                <a:blip r:embed="rId3"/>
              </a:buBlip>
              <a:defRPr sz="1600" baseline="0">
                <a:solidFill>
                  <a:schemeClr val="tx1">
                    <a:lumMod val="65000"/>
                    <a:lumOff val="35000"/>
                  </a:schemeClr>
                </a:solidFill>
                <a:latin typeface="Proxima Nova Lt" panose="02000506030000020004" pitchFamily="50" charset="0"/>
              </a:defRPr>
            </a:lvl3pPr>
            <a:lvl4pPr marL="1657350" indent="-285750">
              <a:lnSpc>
                <a:spcPct val="110000"/>
              </a:lnSpc>
              <a:buFontTx/>
              <a:buBlip>
                <a:blip r:embed="rId2"/>
              </a:buBlip>
              <a:defRPr sz="1500" baseline="0">
                <a:solidFill>
                  <a:schemeClr val="tx1">
                    <a:lumMod val="50000"/>
                    <a:lumOff val="50000"/>
                  </a:schemeClr>
                </a:solidFill>
                <a:latin typeface="Proxima Nova Lt" panose="02000506030000020004" pitchFamily="50" charset="0"/>
              </a:defRPr>
            </a:lvl4pPr>
          </a:lstStyle>
          <a:p>
            <a:pPr lvl="0"/>
            <a:r>
              <a:rPr lang="en-US" dirty="0" smtClean="0"/>
              <a:t>Presentation Table of Contents</a:t>
            </a:r>
          </a:p>
          <a:p>
            <a:pPr lvl="1"/>
            <a:r>
              <a:rPr lang="en-US" dirty="0" smtClean="0"/>
              <a:t>Inner Bullet</a:t>
            </a:r>
          </a:p>
          <a:p>
            <a:pPr lvl="2"/>
            <a:r>
              <a:rPr lang="en-US" dirty="0" smtClean="0"/>
              <a:t>Third Tier Bullet</a:t>
            </a:r>
          </a:p>
          <a:p>
            <a:pPr lvl="3"/>
            <a:r>
              <a:rPr lang="en-US" dirty="0" smtClean="0"/>
              <a:t>Fourth Tier Bullet</a:t>
            </a:r>
          </a:p>
        </p:txBody>
      </p:sp>
      <p:sp>
        <p:nvSpPr>
          <p:cNvPr id="10" name="Title 1"/>
          <p:cNvSpPr>
            <a:spLocks noGrp="1"/>
          </p:cNvSpPr>
          <p:nvPr>
            <p:ph type="title" hasCustomPrompt="1"/>
          </p:nvPr>
        </p:nvSpPr>
        <p:spPr>
          <a:xfrm>
            <a:off x="225726" y="53678"/>
            <a:ext cx="8669264" cy="634525"/>
          </a:xfrm>
          <a:prstGeom prst="rect">
            <a:avLst/>
          </a:prstGeom>
        </p:spPr>
        <p:txBody>
          <a:bodyPr/>
          <a:lstStyle>
            <a:lvl1pPr>
              <a:defRPr baseline="0">
                <a:latin typeface="Proxima Nova Lt" panose="02000506030000020004" pitchFamily="50" charset="0"/>
              </a:defRPr>
            </a:lvl1pPr>
          </a:lstStyle>
          <a:p>
            <a:r>
              <a:rPr lang="en-US" dirty="0" smtClean="0"/>
              <a:t>Heading Goes Here</a:t>
            </a:r>
            <a:endParaRPr lang="en-US" dirty="0"/>
          </a:p>
        </p:txBody>
      </p:sp>
    </p:spTree>
    <p:extLst>
      <p:ext uri="{BB962C8B-B14F-4D97-AF65-F5344CB8AC3E}">
        <p14:creationId xmlns:p14="http://schemas.microsoft.com/office/powerpoint/2010/main" val="1076650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Large Picture Vertical">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200774" y="1295400"/>
            <a:ext cx="5029199" cy="4495800"/>
          </a:xfrm>
          <a:prstGeom prst="rect">
            <a:avLst/>
          </a:prstGeom>
        </p:spPr>
        <p:txBody>
          <a:bodyPr/>
          <a:lstStyle>
            <a:lvl1pPr>
              <a:defRPr>
                <a:latin typeface="Proxima Nova Lt" panose="02000506030000020004" pitchFamily="50" charset="0"/>
              </a:defRPr>
            </a:lvl1pPr>
          </a:lstStyle>
          <a:p>
            <a:r>
              <a:rPr lang="en-US" dirty="0" smtClean="0"/>
              <a:t>Click icon to add picture</a:t>
            </a:r>
            <a:endParaRPr lang="en-US" dirty="0"/>
          </a:p>
        </p:txBody>
      </p:sp>
      <p:sp>
        <p:nvSpPr>
          <p:cNvPr id="6" name="Content Placeholder 6"/>
          <p:cNvSpPr>
            <a:spLocks noGrp="1"/>
          </p:cNvSpPr>
          <p:nvPr>
            <p:ph sz="quarter" idx="13" hasCustomPrompt="1"/>
          </p:nvPr>
        </p:nvSpPr>
        <p:spPr>
          <a:xfrm>
            <a:off x="903362" y="1295400"/>
            <a:ext cx="5173588" cy="4495800"/>
          </a:xfrm>
          <a:prstGeom prst="rect">
            <a:avLst/>
          </a:prstGeom>
        </p:spPr>
        <p:txBody>
          <a:bodyPr/>
          <a:lstStyle>
            <a:lvl1pPr>
              <a:defRPr>
                <a:latin typeface="Proxima Nova Lt" panose="02000506030000020004" pitchFamily="50" charset="0"/>
              </a:defRPr>
            </a:lvl1pPr>
            <a:lvl2pPr marL="685800" indent="-228600">
              <a:lnSpc>
                <a:spcPct val="110000"/>
              </a:lnSpc>
              <a:buFontTx/>
              <a:buBlip>
                <a:blip r:embed="rId2"/>
              </a:buBlip>
              <a:defRPr sz="1800">
                <a:solidFill>
                  <a:schemeClr val="tx1">
                    <a:lumMod val="75000"/>
                    <a:lumOff val="25000"/>
                  </a:schemeClr>
                </a:solidFill>
                <a:latin typeface="Proxima Nova Lt" panose="02000506030000020004" pitchFamily="50" charset="0"/>
              </a:defRPr>
            </a:lvl2pPr>
            <a:lvl3pPr marL="1143000" indent="-228600">
              <a:lnSpc>
                <a:spcPct val="110000"/>
              </a:lnSpc>
              <a:buFontTx/>
              <a:buBlip>
                <a:blip r:embed="rId3"/>
              </a:buBlip>
              <a:defRPr sz="1600" baseline="0">
                <a:solidFill>
                  <a:schemeClr val="tx1">
                    <a:lumMod val="65000"/>
                    <a:lumOff val="35000"/>
                  </a:schemeClr>
                </a:solidFill>
                <a:latin typeface="Proxima Nova Lt" panose="02000506030000020004" pitchFamily="50" charset="0"/>
              </a:defRPr>
            </a:lvl3pPr>
            <a:lvl4pPr marL="1657350" indent="-285750">
              <a:lnSpc>
                <a:spcPct val="110000"/>
              </a:lnSpc>
              <a:buFontTx/>
              <a:buBlip>
                <a:blip r:embed="rId2"/>
              </a:buBlip>
              <a:defRPr sz="1500" baseline="0">
                <a:solidFill>
                  <a:schemeClr val="tx1">
                    <a:lumMod val="50000"/>
                    <a:lumOff val="50000"/>
                  </a:schemeClr>
                </a:solidFill>
                <a:latin typeface="Proxima Nova Lt" panose="02000506030000020004" pitchFamily="50" charset="0"/>
              </a:defRPr>
            </a:lvl4pPr>
          </a:lstStyle>
          <a:p>
            <a:pPr lvl="0"/>
            <a:r>
              <a:rPr lang="en-US" dirty="0" smtClean="0"/>
              <a:t>Presentation Table of Contents</a:t>
            </a:r>
          </a:p>
          <a:p>
            <a:pPr lvl="1"/>
            <a:r>
              <a:rPr lang="en-US" dirty="0" smtClean="0"/>
              <a:t>Inner Bullet</a:t>
            </a:r>
          </a:p>
          <a:p>
            <a:pPr lvl="2"/>
            <a:r>
              <a:rPr lang="en-US" dirty="0" smtClean="0"/>
              <a:t>Third Tier Bullet</a:t>
            </a:r>
          </a:p>
          <a:p>
            <a:pPr lvl="3"/>
            <a:r>
              <a:rPr lang="en-US" dirty="0" smtClean="0"/>
              <a:t>Fourth Tier Bullet</a:t>
            </a:r>
          </a:p>
        </p:txBody>
      </p:sp>
      <p:sp>
        <p:nvSpPr>
          <p:cNvPr id="7" name="Title 1"/>
          <p:cNvSpPr>
            <a:spLocks noGrp="1"/>
          </p:cNvSpPr>
          <p:nvPr>
            <p:ph type="title" hasCustomPrompt="1"/>
          </p:nvPr>
        </p:nvSpPr>
        <p:spPr>
          <a:xfrm>
            <a:off x="225726" y="53678"/>
            <a:ext cx="8669264" cy="634525"/>
          </a:xfrm>
          <a:prstGeom prst="rect">
            <a:avLst/>
          </a:prstGeom>
        </p:spPr>
        <p:txBody>
          <a:bodyPr/>
          <a:lstStyle>
            <a:lvl1pPr>
              <a:defRPr baseline="0">
                <a:latin typeface="Proxima Nova Lt" panose="02000506030000020004" pitchFamily="50" charset="0"/>
              </a:defRPr>
            </a:lvl1pPr>
          </a:lstStyle>
          <a:p>
            <a:r>
              <a:rPr lang="en-US" dirty="0" smtClean="0"/>
              <a:t>Heading Goes Here</a:t>
            </a:r>
            <a:endParaRPr lang="en-US" dirty="0"/>
          </a:p>
        </p:txBody>
      </p:sp>
    </p:spTree>
    <p:extLst>
      <p:ext uri="{BB962C8B-B14F-4D97-AF65-F5344CB8AC3E}">
        <p14:creationId xmlns:p14="http://schemas.microsoft.com/office/powerpoint/2010/main" val="10356993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atin typeface="Proxima Nova Lt" panose="02000506030000020004" pitchFamily="50"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Proxima Nova Lt" panose="02000506030000020004"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1976381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lvl1pPr>
              <a:defRPr>
                <a:latin typeface="Proxima Nova Lt" panose="02000506030000020004" pitchFamily="50" charset="0"/>
              </a:defRPr>
            </a:lvl1pPr>
          </a:lstStyle>
          <a:p>
            <a:fld id="{041FF0E7-F89B-440E-A9E7-9FDAC440D3C7}" type="datetimeFigureOut">
              <a:rPr lang="en-US" smtClean="0"/>
              <a:pPr/>
              <a:t>10/5/2015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atin typeface="Proxima Nova Lt" panose="02000506030000020004" pitchFamily="50" charset="0"/>
              </a:defRPr>
            </a:lvl1p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Proxima Nova Lt" panose="02000506030000020004" pitchFamily="50" charset="0"/>
              </a:defRPr>
            </a:lvl1pPr>
          </a:lstStyle>
          <a:p>
            <a:fld id="{3DA58D31-EE18-4233-BD0F-DE73266C6A15}" type="slidenum">
              <a:rPr lang="en-US" smtClean="0"/>
              <a:pPr/>
              <a:t>‹#›</a:t>
            </a:fld>
            <a:endParaRPr lang="en-US"/>
          </a:p>
        </p:txBody>
      </p:sp>
    </p:spTree>
    <p:extLst>
      <p:ext uri="{BB962C8B-B14F-4D97-AF65-F5344CB8AC3E}">
        <p14:creationId xmlns:p14="http://schemas.microsoft.com/office/powerpoint/2010/main" val="302370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10020300" y="6357917"/>
            <a:ext cx="1940353" cy="276999"/>
          </a:xfrm>
          <a:prstGeom prst="rect">
            <a:avLst/>
          </a:prstGeom>
          <a:noFill/>
        </p:spPr>
        <p:txBody>
          <a:bodyPr wrap="square" rtlCol="0">
            <a:spAutoFit/>
          </a:bodyPr>
          <a:lstStyle/>
          <a:p>
            <a:pPr algn="r"/>
            <a:r>
              <a:rPr lang="en-US" sz="1200" b="0" spc="100" dirty="0" smtClean="0">
                <a:solidFill>
                  <a:schemeClr val="tx1">
                    <a:lumMod val="75000"/>
                    <a:lumOff val="25000"/>
                  </a:schemeClr>
                </a:solidFill>
              </a:rPr>
              <a:t>digital-watchdog.com</a:t>
            </a:r>
            <a:endParaRPr lang="en-US" sz="1200" b="0" spc="100" dirty="0">
              <a:solidFill>
                <a:schemeClr val="tx1">
                  <a:lumMod val="75000"/>
                  <a:lumOff val="25000"/>
                </a:schemeClr>
              </a:solidFill>
            </a:endParaRPr>
          </a:p>
        </p:txBody>
      </p:sp>
      <p:sp>
        <p:nvSpPr>
          <p:cNvPr id="20" name="Title Placeholder 19"/>
          <p:cNvSpPr>
            <a:spLocks noGrp="1"/>
          </p:cNvSpPr>
          <p:nvPr>
            <p:ph type="title"/>
          </p:nvPr>
        </p:nvSpPr>
        <p:spPr>
          <a:xfrm>
            <a:off x="160565" y="5922"/>
            <a:ext cx="10208078" cy="75376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6" name="Rectangle 5"/>
          <p:cNvSpPr/>
          <p:nvPr userDrawn="1"/>
        </p:nvSpPr>
        <p:spPr>
          <a:xfrm flipV="1">
            <a:off x="0" y="666097"/>
            <a:ext cx="12192000" cy="45719"/>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90614" y="149420"/>
            <a:ext cx="1304263" cy="1057099"/>
          </a:xfrm>
          <a:prstGeom prst="rect">
            <a:avLst/>
          </a:prstGeom>
        </p:spPr>
      </p:pic>
    </p:spTree>
    <p:extLst>
      <p:ext uri="{BB962C8B-B14F-4D97-AF65-F5344CB8AC3E}">
        <p14:creationId xmlns:p14="http://schemas.microsoft.com/office/powerpoint/2010/main" val="405805165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2" r:id="rId3"/>
    <p:sldLayoutId id="2147483663" r:id="rId4"/>
    <p:sldLayoutId id="2147483660" r:id="rId5"/>
    <p:sldLayoutId id="2147483661" r:id="rId6"/>
    <p:sldLayoutId id="2147483665" r:id="rId7"/>
    <p:sldLayoutId id="2147483666"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b="0" kern="1200" spc="-40" baseline="0">
          <a:solidFill>
            <a:schemeClr val="tx1"/>
          </a:solidFill>
          <a:latin typeface="Proxima Nova Lt" panose="02000506030000020004" pitchFamily="50" charset="0"/>
          <a:ea typeface="+mj-ea"/>
          <a:cs typeface="+mj-cs"/>
        </a:defRPr>
      </a:lvl1pPr>
    </p:titleStyle>
    <p:bodyStyle>
      <a:lvl1pPr marL="228600" indent="-228600" algn="l" defTabSz="914400" rtl="0" eaLnBrk="1" latinLnBrk="0" hangingPunct="1">
        <a:lnSpc>
          <a:spcPct val="130000"/>
        </a:lnSpc>
        <a:spcBef>
          <a:spcPts val="1000"/>
        </a:spcBef>
        <a:buFontTx/>
        <a:buBlip>
          <a:blip r:embed="rId11"/>
        </a:buBlip>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675257" y="0"/>
            <a:ext cx="1516743" cy="1357086"/>
          </a:xfrm>
          <a:prstGeom prst="rect">
            <a:avLst/>
          </a:prstGeom>
          <a:solidFill>
            <a:schemeClr val="bg1"/>
          </a:solidFill>
        </p:spPr>
        <p:txBody>
          <a:bodyPr wrap="square" rtlCol="0">
            <a:spAutoFit/>
          </a:bodyPr>
          <a:lstStyle/>
          <a:p>
            <a:endParaRPr lang="en-US" dirty="0"/>
          </a:p>
        </p:txBody>
      </p:sp>
      <p:sp>
        <p:nvSpPr>
          <p:cNvPr id="15" name="Rectangle 14"/>
          <p:cNvSpPr/>
          <p:nvPr/>
        </p:nvSpPr>
        <p:spPr>
          <a:xfrm>
            <a:off x="0" y="692730"/>
            <a:ext cx="12192000" cy="6165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657226"/>
            <a:ext cx="12192000" cy="45719"/>
          </a:xfrm>
          <a:prstGeom prst="rect">
            <a:avLst/>
          </a:prstGeom>
          <a:solidFill>
            <a:srgbClr val="EE742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Content Placeholder 2"/>
          <p:cNvSpPr>
            <a:spLocks noGrp="1"/>
          </p:cNvSpPr>
          <p:nvPr>
            <p:ph sz="quarter" idx="4294967295"/>
          </p:nvPr>
        </p:nvSpPr>
        <p:spPr>
          <a:xfrm>
            <a:off x="541412" y="4606536"/>
            <a:ext cx="4622259" cy="879864"/>
          </a:xfrm>
          <a:prstGeom prst="rect">
            <a:avLst/>
          </a:prstGeom>
        </p:spPr>
        <p:txBody>
          <a:bodyPr/>
          <a:lstStyle/>
          <a:p>
            <a:pPr marL="0" indent="0">
              <a:lnSpc>
                <a:spcPct val="150000"/>
              </a:lnSpc>
              <a:spcBef>
                <a:spcPts val="0"/>
              </a:spcBef>
              <a:buNone/>
            </a:pPr>
            <a:r>
              <a:rPr lang="en-US" sz="1800" b="1" dirty="0" smtClean="0">
                <a:latin typeface="Proxima Nova Lt" panose="02000506030000020004" pitchFamily="50" charset="0"/>
              </a:rPr>
              <a:t>Presenter’s Name</a:t>
            </a:r>
          </a:p>
          <a:p>
            <a:pPr marL="0" indent="0">
              <a:lnSpc>
                <a:spcPct val="150000"/>
              </a:lnSpc>
              <a:spcBef>
                <a:spcPts val="0"/>
              </a:spcBef>
              <a:buNone/>
            </a:pPr>
            <a:r>
              <a:rPr lang="en-US" sz="1200" dirty="0" smtClean="0">
                <a:latin typeface="Proxima Nova Lt" panose="02000506030000020004" pitchFamily="50" charset="0"/>
              </a:rPr>
              <a:t>Title  |  email@digital-watchdog.com </a:t>
            </a:r>
          </a:p>
        </p:txBody>
      </p:sp>
      <p:sp>
        <p:nvSpPr>
          <p:cNvPr id="24" name="Content Placeholder 2"/>
          <p:cNvSpPr>
            <a:spLocks noGrp="1"/>
          </p:cNvSpPr>
          <p:nvPr>
            <p:ph sz="quarter" idx="4294967295"/>
          </p:nvPr>
        </p:nvSpPr>
        <p:spPr>
          <a:xfrm>
            <a:off x="541412" y="6276975"/>
            <a:ext cx="3182863" cy="314325"/>
          </a:xfrm>
          <a:prstGeom prst="rect">
            <a:avLst/>
          </a:prstGeom>
        </p:spPr>
        <p:txBody>
          <a:bodyPr/>
          <a:lstStyle/>
          <a:p>
            <a:pPr marL="0" indent="0">
              <a:lnSpc>
                <a:spcPct val="150000"/>
              </a:lnSpc>
              <a:spcBef>
                <a:spcPts val="0"/>
              </a:spcBef>
              <a:buNone/>
            </a:pPr>
            <a:r>
              <a:rPr lang="en-US" sz="1000" dirty="0" smtClean="0">
                <a:solidFill>
                  <a:schemeClr val="tx1">
                    <a:lumMod val="50000"/>
                    <a:lumOff val="50000"/>
                  </a:schemeClr>
                </a:solidFill>
              </a:rPr>
              <a:t>Rev : 04/15</a:t>
            </a:r>
            <a:endParaRPr lang="en-US" sz="1000" dirty="0">
              <a:solidFill>
                <a:schemeClr val="tx1">
                  <a:lumMod val="50000"/>
                  <a:lumOff val="50000"/>
                </a:schemeClr>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20" y="149420"/>
            <a:ext cx="1304263" cy="1057099"/>
          </a:xfrm>
          <a:prstGeom prst="rect">
            <a:avLst/>
          </a:prstGeom>
        </p:spPr>
      </p:pic>
      <p:sp>
        <p:nvSpPr>
          <p:cNvPr id="26" name="Title 1"/>
          <p:cNvSpPr txBox="1">
            <a:spLocks/>
          </p:cNvSpPr>
          <p:nvPr/>
        </p:nvSpPr>
        <p:spPr>
          <a:xfrm>
            <a:off x="4483" y="2976644"/>
            <a:ext cx="12192000" cy="8432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kern="1200" spc="-40" baseline="0">
                <a:solidFill>
                  <a:schemeClr val="tx1"/>
                </a:solidFill>
                <a:latin typeface="+mj-lt"/>
                <a:ea typeface="+mj-ea"/>
                <a:cs typeface="+mj-cs"/>
              </a:defRPr>
            </a:lvl1pPr>
          </a:lstStyle>
          <a:p>
            <a:pPr>
              <a:lnSpc>
                <a:spcPct val="110000"/>
              </a:lnSpc>
            </a:pPr>
            <a:r>
              <a:rPr lang="en-US" sz="4800" dirty="0" smtClean="0">
                <a:latin typeface="Proxima Nova Lt" panose="02000506030000020004" pitchFamily="50" charset="0"/>
              </a:rPr>
              <a:t>Product Overview</a:t>
            </a:r>
            <a:endParaRPr lang="en-US" sz="4800" spc="30" dirty="0">
              <a:latin typeface="Proxima Nova Lt" panose="02000506030000020004" pitchFamily="50" charset="0"/>
            </a:endParaRPr>
          </a:p>
        </p:txBody>
      </p:sp>
      <p:sp>
        <p:nvSpPr>
          <p:cNvPr id="27" name="Title 1"/>
          <p:cNvSpPr txBox="1">
            <a:spLocks/>
          </p:cNvSpPr>
          <p:nvPr/>
        </p:nvSpPr>
        <p:spPr>
          <a:xfrm>
            <a:off x="0" y="2372620"/>
            <a:ext cx="12192000" cy="8432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0" kern="1200" spc="-40" baseline="0">
                <a:solidFill>
                  <a:schemeClr val="tx1"/>
                </a:solidFill>
                <a:latin typeface="+mj-lt"/>
                <a:ea typeface="+mj-ea"/>
                <a:cs typeface="+mj-cs"/>
              </a:defRPr>
            </a:lvl1pPr>
          </a:lstStyle>
          <a:p>
            <a:pPr>
              <a:lnSpc>
                <a:spcPct val="110000"/>
              </a:lnSpc>
            </a:pPr>
            <a:r>
              <a:rPr lang="en-US" sz="3600" dirty="0" smtClean="0">
                <a:solidFill>
                  <a:srgbClr val="EE7421"/>
                </a:solidFill>
                <a:latin typeface="Proxima Nova Lt" panose="02000506030000020004" pitchFamily="50" charset="0"/>
              </a:rPr>
              <a:t>All-in-One Analog, AHD and TVI DVR</a:t>
            </a:r>
            <a:endParaRPr lang="en-US" sz="3600" spc="30" dirty="0">
              <a:solidFill>
                <a:srgbClr val="EE7421"/>
              </a:solidFill>
              <a:latin typeface="Proxima Nova Lt" panose="02000506030000020004" pitchFamily="50"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4835" y="1430925"/>
            <a:ext cx="4142330" cy="886968"/>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1869" y="3819887"/>
            <a:ext cx="6960402" cy="3026664"/>
          </a:xfrm>
          <a:prstGeom prst="rect">
            <a:avLst/>
          </a:prstGeom>
        </p:spPr>
      </p:pic>
    </p:spTree>
    <p:extLst>
      <p:ext uri="{BB962C8B-B14F-4D97-AF65-F5344CB8AC3E}">
        <p14:creationId xmlns:p14="http://schemas.microsoft.com/office/powerpoint/2010/main" val="2652797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PTZ and OSD Control via Coax (UTC)</a:t>
            </a:r>
            <a:endParaRPr lang="en-US" dirty="0"/>
          </a:p>
        </p:txBody>
      </p:sp>
      <p:sp>
        <p:nvSpPr>
          <p:cNvPr id="3" name="Content Placeholder 2"/>
          <p:cNvSpPr>
            <a:spLocks noGrp="1"/>
          </p:cNvSpPr>
          <p:nvPr>
            <p:ph sz="quarter" idx="13"/>
          </p:nvPr>
        </p:nvSpPr>
        <p:spPr>
          <a:xfrm>
            <a:off x="617613" y="1073272"/>
            <a:ext cx="9512525" cy="4495800"/>
          </a:xfrm>
        </p:spPr>
        <p:txBody>
          <a:bodyPr/>
          <a:lstStyle/>
          <a:p>
            <a:r>
              <a:rPr lang="en-US"/>
              <a:t>UTC (Up The Coax) allows a user to access the camera's OSD (On Screen Display) through a coaxial connection, eliminating the need for an additional RS485 cable to reach the menu.</a:t>
            </a:r>
            <a:endParaRPr lang="en-US" dirty="0"/>
          </a:p>
        </p:txBody>
      </p:sp>
      <p:pic>
        <p:nvPicPr>
          <p:cNvPr id="4" name="Picture 3" descr="TechModule_OSD_Draw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036" y="304448"/>
            <a:ext cx="10301994" cy="7960632"/>
          </a:xfrm>
          <a:prstGeom prst="rect">
            <a:avLst/>
          </a:prstGeom>
        </p:spPr>
      </p:pic>
    </p:spTree>
    <p:extLst>
      <p:ext uri="{BB962C8B-B14F-4D97-AF65-F5344CB8AC3E}">
        <p14:creationId xmlns:p14="http://schemas.microsoft.com/office/powerpoint/2010/main" val="415892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Pivot</a:t>
            </a:r>
            <a:r>
              <a:rPr lang="en-US" baseline="30000" dirty="0" smtClean="0"/>
              <a:t>™</a:t>
            </a:r>
            <a:r>
              <a:rPr lang="en-US" dirty="0" smtClean="0"/>
              <a:t> </a:t>
            </a:r>
            <a:r>
              <a:rPr lang="en-US" dirty="0"/>
              <a:t>Central Management Software, Up to </a:t>
            </a:r>
            <a:r>
              <a:rPr lang="en-US" dirty="0" smtClean="0"/>
              <a:t>128CH</a:t>
            </a:r>
            <a:endParaRPr lang="en-US" dirty="0"/>
          </a:p>
        </p:txBody>
      </p:sp>
      <p:sp>
        <p:nvSpPr>
          <p:cNvPr id="3" name="Content Placeholder 2"/>
          <p:cNvSpPr>
            <a:spLocks noGrp="1"/>
          </p:cNvSpPr>
          <p:nvPr>
            <p:ph sz="quarter" idx="13"/>
          </p:nvPr>
        </p:nvSpPr>
        <p:spPr>
          <a:xfrm>
            <a:off x="617612" y="1073272"/>
            <a:ext cx="9963302" cy="2355728"/>
          </a:xfrm>
        </p:spPr>
        <p:txBody>
          <a:bodyPr/>
          <a:lstStyle/>
          <a:p>
            <a:r>
              <a:rPr lang="en-US" dirty="0"/>
              <a:t>Pivot</a:t>
            </a:r>
            <a:r>
              <a:rPr lang="en-US" baseline="30000" dirty="0"/>
              <a:t>™</a:t>
            </a:r>
            <a:r>
              <a:rPr lang="en-US" dirty="0"/>
              <a:t> is a powerful and flexible remote monitoring software, available free with </a:t>
            </a:r>
            <a:r>
              <a:rPr lang="en-US" dirty="0" smtClean="0"/>
              <a:t>any</a:t>
            </a:r>
            <a:br>
              <a:rPr lang="en-US" dirty="0" smtClean="0"/>
            </a:br>
            <a:r>
              <a:rPr lang="en-US" dirty="0" smtClean="0"/>
              <a:t>Digital </a:t>
            </a:r>
            <a:r>
              <a:rPr lang="en-US" dirty="0"/>
              <a:t>Watchdog</a:t>
            </a:r>
            <a:r>
              <a:rPr lang="en-US" baseline="30000" dirty="0"/>
              <a:t>®</a:t>
            </a:r>
            <a:r>
              <a:rPr lang="en-US" dirty="0"/>
              <a:t> analog recording </a:t>
            </a:r>
            <a:r>
              <a:rPr lang="en-US" dirty="0" smtClean="0"/>
              <a:t>solution. Pivot</a:t>
            </a:r>
            <a:r>
              <a:rPr lang="en-US" baseline="30000" dirty="0" smtClean="0"/>
              <a:t>™</a:t>
            </a:r>
            <a:r>
              <a:rPr lang="en-US" dirty="0" smtClean="0"/>
              <a:t> CMS manages </a:t>
            </a:r>
            <a:r>
              <a:rPr lang="en-US" dirty="0"/>
              <a:t>up to 128 sites and includes features such as Remote DVR configuration, Event Search, and Preview Search, which enables the user to control, configure, and monitor up to 128 channels.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2708" y="3497246"/>
            <a:ext cx="2729150" cy="163749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071" y="2993376"/>
            <a:ext cx="4800600" cy="3557006"/>
          </a:xfrm>
          <a:prstGeom prst="rect">
            <a:avLst/>
          </a:prstGeom>
        </p:spPr>
      </p:pic>
    </p:spTree>
    <p:extLst>
      <p:ext uri="{BB962C8B-B14F-4D97-AF65-F5344CB8AC3E}">
        <p14:creationId xmlns:p14="http://schemas.microsoft.com/office/powerpoint/2010/main" val="2725681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Notifications via E-mail, CMS Software and SMS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0700" y="2636595"/>
            <a:ext cx="3420988" cy="3420988"/>
          </a:xfrm>
          <a:prstGeom prst="rect">
            <a:avLst/>
          </a:prstGeom>
        </p:spPr>
      </p:pic>
      <p:sp>
        <p:nvSpPr>
          <p:cNvPr id="6" name="Content Placeholder 2"/>
          <p:cNvSpPr txBox="1">
            <a:spLocks/>
          </p:cNvSpPr>
          <p:nvPr/>
        </p:nvSpPr>
        <p:spPr>
          <a:xfrm>
            <a:off x="617613" y="1073272"/>
            <a:ext cx="9302902" cy="2355728"/>
          </a:xfrm>
          <a:prstGeom prst="rect">
            <a:avLst/>
          </a:prstGeom>
        </p:spPr>
        <p:txBody>
          <a:bodyPr/>
          <a:lstStyle>
            <a:lvl1pPr marL="228600" indent="-228600" algn="l" defTabSz="914400" rtl="0" eaLnBrk="1" latinLnBrk="0" hangingPunct="1">
              <a:lnSpc>
                <a:spcPct val="130000"/>
              </a:lnSpc>
              <a:spcBef>
                <a:spcPts val="1000"/>
              </a:spcBef>
              <a:buFontTx/>
              <a:buBlip>
                <a:blip r:embed="rId3"/>
              </a:buBlip>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10000"/>
              </a:lnSpc>
              <a:spcBef>
                <a:spcPts val="500"/>
              </a:spcBef>
              <a:buFontTx/>
              <a:buBlip>
                <a:blip r:embed="rId4"/>
              </a:buBlip>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10000"/>
              </a:lnSpc>
              <a:spcBef>
                <a:spcPts val="500"/>
              </a:spcBef>
              <a:buFontTx/>
              <a:buBlip>
                <a:blip r:embed="rId3"/>
              </a:buBlip>
              <a:defRPr sz="1600" kern="1200" baseline="0">
                <a:solidFill>
                  <a:schemeClr val="tx1">
                    <a:lumMod val="65000"/>
                    <a:lumOff val="35000"/>
                  </a:schemeClr>
                </a:solidFill>
                <a:latin typeface="+mn-lt"/>
                <a:ea typeface="+mn-ea"/>
                <a:cs typeface="+mn-cs"/>
              </a:defRPr>
            </a:lvl3pPr>
            <a:lvl4pPr marL="1657350" indent="-285750" algn="l" defTabSz="914400" rtl="0" eaLnBrk="1" latinLnBrk="0" hangingPunct="1">
              <a:lnSpc>
                <a:spcPct val="110000"/>
              </a:lnSpc>
              <a:spcBef>
                <a:spcPts val="500"/>
              </a:spcBef>
              <a:buFontTx/>
              <a:buBlip>
                <a:blip r:embed="rId4"/>
              </a:buBlip>
              <a:defRPr sz="1500" kern="1200" baseline="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roxima Nova Lt" panose="02000506030000020004" pitchFamily="50" charset="0"/>
              </a:rPr>
              <a:t>The DVRs support event notifications for a variety of recording and system events. The notifications can be set to multiple e-mail accounts with attached screen shots, as a short text message, or event log to Pivot</a:t>
            </a:r>
            <a:r>
              <a:rPr lang="en-US" baseline="30000" dirty="0">
                <a:latin typeface="Proxima Nova Lt" panose="02000506030000020004" pitchFamily="50" charset="0"/>
              </a:rPr>
              <a:t>™</a:t>
            </a:r>
            <a:r>
              <a:rPr lang="en-US" dirty="0">
                <a:latin typeface="Proxima Nova Lt" panose="02000506030000020004" pitchFamily="50" charset="0"/>
              </a:rPr>
              <a:t> Remote Monitoring Software.</a:t>
            </a:r>
          </a:p>
        </p:txBody>
      </p:sp>
    </p:spTree>
    <p:extLst>
      <p:ext uri="{BB962C8B-B14F-4D97-AF65-F5344CB8AC3E}">
        <p14:creationId xmlns:p14="http://schemas.microsoft.com/office/powerpoint/2010/main" val="165719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DVR Quick Setup Wizard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0700" y="2636595"/>
            <a:ext cx="3423119" cy="3423119"/>
          </a:xfrm>
          <a:prstGeom prst="rect">
            <a:avLst/>
          </a:prstGeom>
        </p:spPr>
      </p:pic>
      <p:sp>
        <p:nvSpPr>
          <p:cNvPr id="7" name="Content Placeholder 2"/>
          <p:cNvSpPr txBox="1">
            <a:spLocks/>
          </p:cNvSpPr>
          <p:nvPr/>
        </p:nvSpPr>
        <p:spPr>
          <a:xfrm>
            <a:off x="617613" y="1073272"/>
            <a:ext cx="9585930" cy="2355728"/>
          </a:xfrm>
          <a:prstGeom prst="rect">
            <a:avLst/>
          </a:prstGeom>
        </p:spPr>
        <p:txBody>
          <a:bodyPr/>
          <a:lstStyle>
            <a:lvl1pPr marL="228600" indent="-228600" algn="l" defTabSz="914400" rtl="0" eaLnBrk="1" latinLnBrk="0" hangingPunct="1">
              <a:lnSpc>
                <a:spcPct val="130000"/>
              </a:lnSpc>
              <a:spcBef>
                <a:spcPts val="1000"/>
              </a:spcBef>
              <a:buFontTx/>
              <a:buBlip>
                <a:blip r:embed="rId3"/>
              </a:buBlip>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10000"/>
              </a:lnSpc>
              <a:spcBef>
                <a:spcPts val="500"/>
              </a:spcBef>
              <a:buFontTx/>
              <a:buBlip>
                <a:blip r:embed="rId4"/>
              </a:buBlip>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10000"/>
              </a:lnSpc>
              <a:spcBef>
                <a:spcPts val="500"/>
              </a:spcBef>
              <a:buFontTx/>
              <a:buBlip>
                <a:blip r:embed="rId3"/>
              </a:buBlip>
              <a:defRPr sz="1600" kern="1200" baseline="0">
                <a:solidFill>
                  <a:schemeClr val="tx1">
                    <a:lumMod val="65000"/>
                    <a:lumOff val="35000"/>
                  </a:schemeClr>
                </a:solidFill>
                <a:latin typeface="+mn-lt"/>
                <a:ea typeface="+mn-ea"/>
                <a:cs typeface="+mn-cs"/>
              </a:defRPr>
            </a:lvl3pPr>
            <a:lvl4pPr marL="1657350" indent="-285750" algn="l" defTabSz="914400" rtl="0" eaLnBrk="1" latinLnBrk="0" hangingPunct="1">
              <a:lnSpc>
                <a:spcPct val="110000"/>
              </a:lnSpc>
              <a:spcBef>
                <a:spcPts val="500"/>
              </a:spcBef>
              <a:buFontTx/>
              <a:buBlip>
                <a:blip r:embed="rId4"/>
              </a:buBlip>
              <a:defRPr sz="1500" kern="1200" baseline="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roxima Nova Lt" panose="02000506030000020004" pitchFamily="50" charset="0"/>
              </a:rPr>
              <a:t>Quickly and Easily setup the DVR’s Date</a:t>
            </a:r>
            <a:r>
              <a:rPr lang="en-US" dirty="0" smtClean="0">
                <a:latin typeface="Proxima Nova Lt" panose="02000506030000020004" pitchFamily="50" charset="0"/>
              </a:rPr>
              <a:t>/Time</a:t>
            </a:r>
            <a:r>
              <a:rPr lang="en-US" dirty="0">
                <a:latin typeface="Proxima Nova Lt" panose="02000506030000020004" pitchFamily="50" charset="0"/>
              </a:rPr>
              <a:t>, Recording, Network and Quick setup. When the DVR boots up, the Quick Startup Wizard will appear automatically. </a:t>
            </a:r>
            <a:r>
              <a:rPr lang="en-US" dirty="0" smtClean="0">
                <a:latin typeface="Proxima Nova Lt" panose="02000506030000020004" pitchFamily="50" charset="0"/>
              </a:rPr>
              <a:t/>
            </a:r>
            <a:br>
              <a:rPr lang="en-US" dirty="0" smtClean="0">
                <a:latin typeface="Proxima Nova Lt" panose="02000506030000020004" pitchFamily="50" charset="0"/>
              </a:rPr>
            </a:br>
            <a:r>
              <a:rPr lang="en-US" dirty="0" smtClean="0">
                <a:latin typeface="Proxima Nova Lt" panose="02000506030000020004" pitchFamily="50" charset="0"/>
              </a:rPr>
              <a:t>It </a:t>
            </a:r>
            <a:r>
              <a:rPr lang="en-US" dirty="0">
                <a:latin typeface="Proxima Nova Lt" panose="02000506030000020004" pitchFamily="50" charset="0"/>
              </a:rPr>
              <a:t>can be disabled by a setting in the main menu.</a:t>
            </a:r>
          </a:p>
        </p:txBody>
      </p:sp>
    </p:spTree>
    <p:extLst>
      <p:ext uri="{BB962C8B-B14F-4D97-AF65-F5344CB8AC3E}">
        <p14:creationId xmlns:p14="http://schemas.microsoft.com/office/powerpoint/2010/main" val="666804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debbieg.DIGITALWATCHDOG\Desktop\Untitled-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700" y="2636595"/>
            <a:ext cx="3427349" cy="342734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Help Menu on Major Functions</a:t>
            </a:r>
          </a:p>
        </p:txBody>
      </p:sp>
      <p:sp>
        <p:nvSpPr>
          <p:cNvPr id="7" name="Content Placeholder 2"/>
          <p:cNvSpPr txBox="1">
            <a:spLocks/>
          </p:cNvSpPr>
          <p:nvPr/>
        </p:nvSpPr>
        <p:spPr>
          <a:xfrm>
            <a:off x="617613" y="1073272"/>
            <a:ext cx="9585930" cy="2355728"/>
          </a:xfrm>
          <a:prstGeom prst="rect">
            <a:avLst/>
          </a:prstGeom>
        </p:spPr>
        <p:txBody>
          <a:bodyPr/>
          <a:lstStyle>
            <a:lvl1pPr marL="228600" indent="-228600" algn="l" defTabSz="914400" rtl="0" eaLnBrk="1" latinLnBrk="0" hangingPunct="1">
              <a:lnSpc>
                <a:spcPct val="130000"/>
              </a:lnSpc>
              <a:spcBef>
                <a:spcPts val="1000"/>
              </a:spcBef>
              <a:buFontTx/>
              <a:buBlip>
                <a:blip r:embed="rId3"/>
              </a:buBlip>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10000"/>
              </a:lnSpc>
              <a:spcBef>
                <a:spcPts val="500"/>
              </a:spcBef>
              <a:buFontTx/>
              <a:buBlip>
                <a:blip r:embed="rId4"/>
              </a:buBlip>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10000"/>
              </a:lnSpc>
              <a:spcBef>
                <a:spcPts val="500"/>
              </a:spcBef>
              <a:buFontTx/>
              <a:buBlip>
                <a:blip r:embed="rId3"/>
              </a:buBlip>
              <a:defRPr sz="1600" kern="1200" baseline="0">
                <a:solidFill>
                  <a:schemeClr val="tx1">
                    <a:lumMod val="65000"/>
                    <a:lumOff val="35000"/>
                  </a:schemeClr>
                </a:solidFill>
                <a:latin typeface="+mn-lt"/>
                <a:ea typeface="+mn-ea"/>
                <a:cs typeface="+mn-cs"/>
              </a:defRPr>
            </a:lvl3pPr>
            <a:lvl4pPr marL="1657350" indent="-285750" algn="l" defTabSz="914400" rtl="0" eaLnBrk="1" latinLnBrk="0" hangingPunct="1">
              <a:lnSpc>
                <a:spcPct val="110000"/>
              </a:lnSpc>
              <a:spcBef>
                <a:spcPts val="500"/>
              </a:spcBef>
              <a:buFontTx/>
              <a:buBlip>
                <a:blip r:embed="rId4"/>
              </a:buBlip>
              <a:defRPr sz="1500" kern="1200" baseline="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roxima Nova Lt" panose="02000506030000020004" pitchFamily="50" charset="0"/>
              </a:rPr>
              <a:t>DW’s Help Menu will help you to setup several important settings without the user manual. Just click the yellow Help button.  DW is the first to use interactive help menus.</a:t>
            </a:r>
          </a:p>
        </p:txBody>
      </p:sp>
    </p:spTree>
    <p:extLst>
      <p:ext uri="{BB962C8B-B14F-4D97-AF65-F5344CB8AC3E}">
        <p14:creationId xmlns:p14="http://schemas.microsoft.com/office/powerpoint/2010/main" val="197857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Dimensions</a:t>
            </a:r>
            <a:endParaRPr lang="en-US"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417572" y="1815646"/>
            <a:ext cx="9246001" cy="3689988"/>
          </a:xfrm>
        </p:spPr>
      </p:pic>
    </p:spTree>
    <p:extLst>
      <p:ext uri="{BB962C8B-B14F-4D97-AF65-F5344CB8AC3E}">
        <p14:creationId xmlns:p14="http://schemas.microsoft.com/office/powerpoint/2010/main" val="3376417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Purchasing Options</a:t>
            </a:r>
          </a:p>
        </p:txBody>
      </p:sp>
      <p:sp>
        <p:nvSpPr>
          <p:cNvPr id="3" name="Content Placeholder 2"/>
          <p:cNvSpPr>
            <a:spLocks noGrp="1"/>
          </p:cNvSpPr>
          <p:nvPr>
            <p:ph sz="quarter" idx="13"/>
          </p:nvPr>
        </p:nvSpPr>
        <p:spPr>
          <a:xfrm>
            <a:off x="617612" y="1073272"/>
            <a:ext cx="4953741" cy="2304535"/>
          </a:xfrm>
        </p:spPr>
        <p:txBody>
          <a:bodyPr>
            <a:normAutofit/>
          </a:bodyPr>
          <a:lstStyle/>
          <a:p>
            <a:r>
              <a:rPr lang="en-US" dirty="0" smtClean="0"/>
              <a:t>VMAX A1</a:t>
            </a:r>
            <a:r>
              <a:rPr lang="en-US" baseline="30000" dirty="0" smtClean="0"/>
              <a:t>™</a:t>
            </a:r>
            <a:r>
              <a:rPr lang="en-US" dirty="0" smtClean="0"/>
              <a:t> 4- and 8- </a:t>
            </a:r>
            <a:r>
              <a:rPr lang="en-US" dirty="0" smtClean="0"/>
              <a:t>Channel </a:t>
            </a:r>
            <a:r>
              <a:rPr lang="en-US" dirty="0"/>
              <a:t>Model</a:t>
            </a:r>
            <a:r>
              <a:rPr lang="en-US" dirty="0" smtClean="0"/>
              <a:t>:</a:t>
            </a:r>
            <a:endParaRPr lang="en-US" dirty="0"/>
          </a:p>
        </p:txBody>
      </p:sp>
      <p:sp>
        <p:nvSpPr>
          <p:cNvPr id="10" name="Content Placeholder 2"/>
          <p:cNvSpPr txBox="1">
            <a:spLocks/>
          </p:cNvSpPr>
          <p:nvPr/>
        </p:nvSpPr>
        <p:spPr>
          <a:xfrm>
            <a:off x="6018378" y="1073272"/>
            <a:ext cx="4953741" cy="2754923"/>
          </a:xfrm>
          <a:prstGeom prst="rect">
            <a:avLst/>
          </a:prstGeom>
        </p:spPr>
        <p:txBody>
          <a:bodyPr>
            <a:normAutofit/>
          </a:bodyPr>
          <a:lstStyle>
            <a:lvl1pPr marL="228600" indent="-228600" algn="l" defTabSz="914400" rtl="0" eaLnBrk="1" latinLnBrk="0" hangingPunct="1">
              <a:lnSpc>
                <a:spcPct val="130000"/>
              </a:lnSpc>
              <a:spcBef>
                <a:spcPts val="1000"/>
              </a:spcBef>
              <a:buFontTx/>
              <a:buBlip>
                <a:blip r:embed="rId3"/>
              </a:buBlip>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10000"/>
              </a:lnSpc>
              <a:spcBef>
                <a:spcPts val="500"/>
              </a:spcBef>
              <a:buFontTx/>
              <a:buBlip>
                <a:blip r:embed="rId4"/>
              </a:buBlip>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10000"/>
              </a:lnSpc>
              <a:spcBef>
                <a:spcPts val="500"/>
              </a:spcBef>
              <a:buFontTx/>
              <a:buBlip>
                <a:blip r:embed="rId3"/>
              </a:buBlip>
              <a:defRPr sz="1600" kern="1200" baseline="0">
                <a:solidFill>
                  <a:schemeClr val="tx1">
                    <a:lumMod val="65000"/>
                    <a:lumOff val="35000"/>
                  </a:schemeClr>
                </a:solidFill>
                <a:latin typeface="+mn-lt"/>
                <a:ea typeface="+mn-ea"/>
                <a:cs typeface="+mn-cs"/>
              </a:defRPr>
            </a:lvl3pPr>
            <a:lvl4pPr marL="1657350" indent="-285750" algn="l" defTabSz="914400" rtl="0" eaLnBrk="1" latinLnBrk="0" hangingPunct="1">
              <a:lnSpc>
                <a:spcPct val="110000"/>
              </a:lnSpc>
              <a:spcBef>
                <a:spcPts val="500"/>
              </a:spcBef>
              <a:buFontTx/>
              <a:buBlip>
                <a:blip r:embed="rId4"/>
              </a:buBlip>
              <a:defRPr sz="1500" kern="1200" baseline="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Proxima Nova Lt" panose="02000506030000020004" pitchFamily="50" charset="0"/>
              </a:rPr>
              <a:t>VMAX A1</a:t>
            </a:r>
            <a:r>
              <a:rPr lang="en-US" baseline="30000" dirty="0" smtClean="0">
                <a:latin typeface="Proxima Nova Lt" panose="02000506030000020004" pitchFamily="50" charset="0"/>
              </a:rPr>
              <a:t>™</a:t>
            </a:r>
            <a:r>
              <a:rPr lang="en-US" dirty="0" smtClean="0">
                <a:latin typeface="Proxima Nova Lt" panose="02000506030000020004" pitchFamily="50" charset="0"/>
              </a:rPr>
              <a:t> </a:t>
            </a:r>
            <a:r>
              <a:rPr lang="en-US" dirty="0" smtClean="0">
                <a:latin typeface="Proxima Nova Lt" panose="02000506030000020004" pitchFamily="50" charset="0"/>
              </a:rPr>
              <a:t>16 Channel Model</a:t>
            </a:r>
            <a:r>
              <a:rPr lang="en-US" dirty="0" smtClean="0">
                <a:latin typeface="Proxima Nova Lt" panose="02000506030000020004" pitchFamily="50" charset="0"/>
              </a:rPr>
              <a:t>:</a:t>
            </a:r>
            <a:endParaRPr lang="en-US" dirty="0">
              <a:latin typeface="Proxima Nova Lt" panose="02000506030000020004" pitchFamily="50" charset="0"/>
            </a:endParaRPr>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375" y="2470693"/>
            <a:ext cx="5582653" cy="2286000"/>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3403" y="2470693"/>
            <a:ext cx="5723221" cy="2286000"/>
          </a:xfrm>
          <a:prstGeom prst="rect">
            <a:avLst/>
          </a:prstGeom>
        </p:spPr>
      </p:pic>
    </p:spTree>
    <p:extLst>
      <p:ext uri="{BB962C8B-B14F-4D97-AF65-F5344CB8AC3E}">
        <p14:creationId xmlns:p14="http://schemas.microsoft.com/office/powerpoint/2010/main" val="1060033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Purchasing Options</a:t>
            </a:r>
          </a:p>
        </p:txBody>
      </p:sp>
      <p:sp>
        <p:nvSpPr>
          <p:cNvPr id="3" name="Content Placeholder 2"/>
          <p:cNvSpPr>
            <a:spLocks noGrp="1"/>
          </p:cNvSpPr>
          <p:nvPr>
            <p:ph sz="quarter" idx="13"/>
          </p:nvPr>
        </p:nvSpPr>
        <p:spPr>
          <a:xfrm>
            <a:off x="617612" y="1073272"/>
            <a:ext cx="4953741" cy="2304535"/>
          </a:xfrm>
        </p:spPr>
        <p:txBody>
          <a:bodyPr>
            <a:normAutofit/>
          </a:bodyPr>
          <a:lstStyle/>
          <a:p>
            <a:r>
              <a:rPr lang="en-US" dirty="0" smtClean="0"/>
              <a:t>VMAX A1</a:t>
            </a:r>
            <a:r>
              <a:rPr lang="en-US" baseline="30000" dirty="0" smtClean="0"/>
              <a:t>™</a:t>
            </a:r>
            <a:r>
              <a:rPr lang="en-US" dirty="0" smtClean="0"/>
              <a:t> </a:t>
            </a:r>
            <a:r>
              <a:rPr lang="en-US" dirty="0" smtClean="0"/>
              <a:t>4 Channel </a:t>
            </a:r>
            <a:r>
              <a:rPr lang="en-US" dirty="0"/>
              <a:t>Model:</a:t>
            </a:r>
          </a:p>
          <a:p>
            <a:pPr lvl="1"/>
            <a:r>
              <a:rPr lang="en-US" dirty="0" smtClean="0">
                <a:solidFill>
                  <a:schemeClr val="tx1"/>
                </a:solidFill>
              </a:rPr>
              <a:t>DW-VAONE </a:t>
            </a:r>
            <a:r>
              <a:rPr lang="en-US" dirty="0" smtClean="0">
                <a:solidFill>
                  <a:schemeClr val="tx1"/>
                </a:solidFill>
              </a:rPr>
              <a:t>41T</a:t>
            </a:r>
            <a:endParaRPr lang="en-US" dirty="0">
              <a:solidFill>
                <a:schemeClr val="tx1"/>
              </a:solidFill>
            </a:endParaRPr>
          </a:p>
          <a:p>
            <a:pPr lvl="1"/>
            <a:r>
              <a:rPr lang="en-US" dirty="0">
                <a:solidFill>
                  <a:schemeClr val="tx1"/>
                </a:solidFill>
              </a:rPr>
              <a:t>DW-VAONE </a:t>
            </a:r>
            <a:r>
              <a:rPr lang="en-US" dirty="0">
                <a:solidFill>
                  <a:schemeClr val="tx1"/>
                </a:solidFill>
              </a:rPr>
              <a:t>42T</a:t>
            </a:r>
          </a:p>
          <a:p>
            <a:pPr lvl="1"/>
            <a:r>
              <a:rPr lang="en-US" dirty="0">
                <a:solidFill>
                  <a:schemeClr val="tx1"/>
                </a:solidFill>
              </a:rPr>
              <a:t>DW-VAONE </a:t>
            </a:r>
            <a:r>
              <a:rPr lang="en-US" dirty="0">
                <a:solidFill>
                  <a:schemeClr val="tx1"/>
                </a:solidFill>
              </a:rPr>
              <a:t>43T</a:t>
            </a:r>
          </a:p>
          <a:p>
            <a:pPr lvl="1"/>
            <a:r>
              <a:rPr lang="en-US" dirty="0">
                <a:solidFill>
                  <a:schemeClr val="tx1"/>
                </a:solidFill>
              </a:rPr>
              <a:t>DW-VAONE </a:t>
            </a:r>
            <a:r>
              <a:rPr lang="en-US" dirty="0" smtClean="0">
                <a:solidFill>
                  <a:schemeClr val="tx1"/>
                </a:solidFill>
              </a:rPr>
              <a:t>44T</a:t>
            </a:r>
            <a:endParaRPr lang="en-US" dirty="0">
              <a:solidFill>
                <a:schemeClr val="tx1"/>
              </a:solidFill>
            </a:endParaRPr>
          </a:p>
        </p:txBody>
      </p:sp>
      <p:sp>
        <p:nvSpPr>
          <p:cNvPr id="7" name="Content Placeholder 2"/>
          <p:cNvSpPr txBox="1">
            <a:spLocks/>
          </p:cNvSpPr>
          <p:nvPr/>
        </p:nvSpPr>
        <p:spPr>
          <a:xfrm>
            <a:off x="617612" y="3524781"/>
            <a:ext cx="4953741" cy="2304535"/>
          </a:xfrm>
          <a:prstGeom prst="rect">
            <a:avLst/>
          </a:prstGeom>
        </p:spPr>
        <p:txBody>
          <a:bodyPr>
            <a:normAutofit/>
          </a:bodyPr>
          <a:lstStyle>
            <a:lvl1pPr marL="228600" indent="-228600" algn="l" defTabSz="914400" rtl="0" eaLnBrk="1" latinLnBrk="0" hangingPunct="1">
              <a:lnSpc>
                <a:spcPct val="130000"/>
              </a:lnSpc>
              <a:spcBef>
                <a:spcPts val="1000"/>
              </a:spcBef>
              <a:buFontTx/>
              <a:buBlip>
                <a:blip r:embed="rId3"/>
              </a:buBlip>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10000"/>
              </a:lnSpc>
              <a:spcBef>
                <a:spcPts val="500"/>
              </a:spcBef>
              <a:buFontTx/>
              <a:buBlip>
                <a:blip r:embed="rId4"/>
              </a:buBlip>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10000"/>
              </a:lnSpc>
              <a:spcBef>
                <a:spcPts val="500"/>
              </a:spcBef>
              <a:buFontTx/>
              <a:buBlip>
                <a:blip r:embed="rId3"/>
              </a:buBlip>
              <a:defRPr sz="1600" kern="1200" baseline="0">
                <a:solidFill>
                  <a:schemeClr val="tx1">
                    <a:lumMod val="65000"/>
                    <a:lumOff val="35000"/>
                  </a:schemeClr>
                </a:solidFill>
                <a:latin typeface="+mn-lt"/>
                <a:ea typeface="+mn-ea"/>
                <a:cs typeface="+mn-cs"/>
              </a:defRPr>
            </a:lvl3pPr>
            <a:lvl4pPr marL="1657350" indent="-285750" algn="l" defTabSz="914400" rtl="0" eaLnBrk="1" latinLnBrk="0" hangingPunct="1">
              <a:lnSpc>
                <a:spcPct val="110000"/>
              </a:lnSpc>
              <a:spcBef>
                <a:spcPts val="500"/>
              </a:spcBef>
              <a:buFontTx/>
              <a:buBlip>
                <a:blip r:embed="rId4"/>
              </a:buBlip>
              <a:defRPr sz="1500" kern="1200" baseline="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Proxima Nova Lt" panose="02000506030000020004" pitchFamily="50" charset="0"/>
              </a:rPr>
              <a:t>VMAX A1</a:t>
            </a:r>
            <a:r>
              <a:rPr lang="en-US" baseline="30000" dirty="0" smtClean="0">
                <a:latin typeface="Proxima Nova Lt" panose="02000506030000020004" pitchFamily="50" charset="0"/>
              </a:rPr>
              <a:t>™</a:t>
            </a:r>
            <a:r>
              <a:rPr lang="en-US" dirty="0" smtClean="0">
                <a:latin typeface="Proxima Nova Lt" panose="02000506030000020004" pitchFamily="50" charset="0"/>
              </a:rPr>
              <a:t> </a:t>
            </a:r>
            <a:r>
              <a:rPr lang="en-US" dirty="0" smtClean="0">
                <a:latin typeface="Proxima Nova Lt" panose="02000506030000020004" pitchFamily="50" charset="0"/>
              </a:rPr>
              <a:t>8 Channel Model:</a:t>
            </a:r>
          </a:p>
          <a:p>
            <a:pPr lvl="1"/>
            <a:r>
              <a:rPr lang="en-US" dirty="0">
                <a:solidFill>
                  <a:schemeClr val="tx1"/>
                </a:solidFill>
                <a:latin typeface="Proxima Nova Lt" panose="02000506030000020004" pitchFamily="50" charset="0"/>
              </a:rPr>
              <a:t>DW-VAONE </a:t>
            </a:r>
            <a:r>
              <a:rPr lang="en-US" dirty="0" smtClean="0">
                <a:solidFill>
                  <a:schemeClr val="tx1"/>
                </a:solidFill>
                <a:latin typeface="Proxima Nova Lt" panose="02000506030000020004" pitchFamily="50" charset="0"/>
              </a:rPr>
              <a:t>81T</a:t>
            </a:r>
          </a:p>
          <a:p>
            <a:pPr lvl="1"/>
            <a:r>
              <a:rPr lang="en-US" dirty="0">
                <a:solidFill>
                  <a:schemeClr val="tx1"/>
                </a:solidFill>
                <a:latin typeface="Proxima Nova Lt" panose="02000506030000020004" pitchFamily="50" charset="0"/>
              </a:rPr>
              <a:t>DW-VAONE </a:t>
            </a:r>
            <a:r>
              <a:rPr lang="en-US" dirty="0" smtClean="0">
                <a:solidFill>
                  <a:schemeClr val="tx1"/>
                </a:solidFill>
                <a:latin typeface="Proxima Nova Lt" panose="02000506030000020004" pitchFamily="50" charset="0"/>
              </a:rPr>
              <a:t>82T</a:t>
            </a:r>
          </a:p>
          <a:p>
            <a:pPr lvl="1"/>
            <a:r>
              <a:rPr lang="en-US" dirty="0">
                <a:solidFill>
                  <a:schemeClr val="tx1"/>
                </a:solidFill>
                <a:latin typeface="Proxima Nova Lt" panose="02000506030000020004" pitchFamily="50" charset="0"/>
              </a:rPr>
              <a:t>DW-VAONE </a:t>
            </a:r>
            <a:r>
              <a:rPr lang="en-US" dirty="0" smtClean="0">
                <a:solidFill>
                  <a:schemeClr val="tx1"/>
                </a:solidFill>
                <a:latin typeface="Proxima Nova Lt" panose="02000506030000020004" pitchFamily="50" charset="0"/>
              </a:rPr>
              <a:t>83T</a:t>
            </a:r>
          </a:p>
          <a:p>
            <a:pPr lvl="1"/>
            <a:r>
              <a:rPr lang="en-US" dirty="0">
                <a:solidFill>
                  <a:schemeClr val="tx1"/>
                </a:solidFill>
                <a:latin typeface="Proxima Nova Lt" panose="02000506030000020004" pitchFamily="50" charset="0"/>
              </a:rPr>
              <a:t>DW-VAONE </a:t>
            </a:r>
            <a:r>
              <a:rPr lang="en-US" dirty="0" smtClean="0">
                <a:solidFill>
                  <a:schemeClr val="tx1"/>
                </a:solidFill>
                <a:latin typeface="Proxima Nova Lt" panose="02000506030000020004" pitchFamily="50" charset="0"/>
              </a:rPr>
              <a:t>84T</a:t>
            </a:r>
            <a:endParaRPr lang="en-US" dirty="0">
              <a:solidFill>
                <a:schemeClr val="tx1"/>
              </a:solidFill>
              <a:latin typeface="Proxima Nova Lt" panose="02000506030000020004" pitchFamily="50" charset="0"/>
            </a:endParaRPr>
          </a:p>
        </p:txBody>
      </p:sp>
      <p:sp>
        <p:nvSpPr>
          <p:cNvPr id="10" name="Content Placeholder 2"/>
          <p:cNvSpPr txBox="1">
            <a:spLocks/>
          </p:cNvSpPr>
          <p:nvPr/>
        </p:nvSpPr>
        <p:spPr>
          <a:xfrm>
            <a:off x="6018378" y="1073272"/>
            <a:ext cx="4953741" cy="2754923"/>
          </a:xfrm>
          <a:prstGeom prst="rect">
            <a:avLst/>
          </a:prstGeom>
        </p:spPr>
        <p:txBody>
          <a:bodyPr>
            <a:normAutofit/>
          </a:bodyPr>
          <a:lstStyle>
            <a:lvl1pPr marL="228600" indent="-228600" algn="l" defTabSz="914400" rtl="0" eaLnBrk="1" latinLnBrk="0" hangingPunct="1">
              <a:lnSpc>
                <a:spcPct val="130000"/>
              </a:lnSpc>
              <a:spcBef>
                <a:spcPts val="1000"/>
              </a:spcBef>
              <a:buFontTx/>
              <a:buBlip>
                <a:blip r:embed="rId3"/>
              </a:buBlip>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10000"/>
              </a:lnSpc>
              <a:spcBef>
                <a:spcPts val="500"/>
              </a:spcBef>
              <a:buFontTx/>
              <a:buBlip>
                <a:blip r:embed="rId4"/>
              </a:buBlip>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10000"/>
              </a:lnSpc>
              <a:spcBef>
                <a:spcPts val="500"/>
              </a:spcBef>
              <a:buFontTx/>
              <a:buBlip>
                <a:blip r:embed="rId3"/>
              </a:buBlip>
              <a:defRPr sz="1600" kern="1200" baseline="0">
                <a:solidFill>
                  <a:schemeClr val="tx1">
                    <a:lumMod val="65000"/>
                    <a:lumOff val="35000"/>
                  </a:schemeClr>
                </a:solidFill>
                <a:latin typeface="+mn-lt"/>
                <a:ea typeface="+mn-ea"/>
                <a:cs typeface="+mn-cs"/>
              </a:defRPr>
            </a:lvl3pPr>
            <a:lvl4pPr marL="1657350" indent="-285750" algn="l" defTabSz="914400" rtl="0" eaLnBrk="1" latinLnBrk="0" hangingPunct="1">
              <a:lnSpc>
                <a:spcPct val="110000"/>
              </a:lnSpc>
              <a:spcBef>
                <a:spcPts val="500"/>
              </a:spcBef>
              <a:buFontTx/>
              <a:buBlip>
                <a:blip r:embed="rId4"/>
              </a:buBlip>
              <a:defRPr sz="1500" kern="1200" baseline="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Proxima Nova Lt" panose="02000506030000020004" pitchFamily="50" charset="0"/>
              </a:rPr>
              <a:t>VMAX A1</a:t>
            </a:r>
            <a:r>
              <a:rPr lang="en-US" baseline="30000" dirty="0" smtClean="0">
                <a:latin typeface="Proxima Nova Lt" panose="02000506030000020004" pitchFamily="50" charset="0"/>
              </a:rPr>
              <a:t>™</a:t>
            </a:r>
            <a:r>
              <a:rPr lang="en-US" dirty="0" smtClean="0">
                <a:latin typeface="Proxima Nova Lt" panose="02000506030000020004" pitchFamily="50" charset="0"/>
              </a:rPr>
              <a:t> </a:t>
            </a:r>
            <a:r>
              <a:rPr lang="en-US" dirty="0" smtClean="0">
                <a:latin typeface="Proxima Nova Lt" panose="02000506030000020004" pitchFamily="50" charset="0"/>
              </a:rPr>
              <a:t>16 Channel Model:</a:t>
            </a:r>
            <a:endParaRPr lang="en-US" dirty="0">
              <a:latin typeface="Proxima Nova Lt" panose="02000506030000020004" pitchFamily="50" charset="0"/>
            </a:endParaRPr>
          </a:p>
          <a:p>
            <a:pPr lvl="1"/>
            <a:r>
              <a:rPr lang="en-US" dirty="0">
                <a:solidFill>
                  <a:schemeClr val="tx1"/>
                </a:solidFill>
                <a:latin typeface="Proxima Nova Lt" panose="02000506030000020004" pitchFamily="50" charset="0"/>
              </a:rPr>
              <a:t>DW-VAONEC </a:t>
            </a:r>
            <a:r>
              <a:rPr lang="en-US" dirty="0" smtClean="0">
                <a:solidFill>
                  <a:schemeClr val="tx1"/>
                </a:solidFill>
                <a:latin typeface="Proxima Nova Lt" panose="02000506030000020004" pitchFamily="50" charset="0"/>
              </a:rPr>
              <a:t>162T</a:t>
            </a:r>
          </a:p>
          <a:p>
            <a:pPr lvl="1"/>
            <a:r>
              <a:rPr lang="en-US" dirty="0">
                <a:solidFill>
                  <a:schemeClr val="tx1"/>
                </a:solidFill>
                <a:latin typeface="Proxima Nova Lt" panose="02000506030000020004" pitchFamily="50" charset="0"/>
              </a:rPr>
              <a:t>DW-VAONE </a:t>
            </a:r>
            <a:r>
              <a:rPr lang="en-US" dirty="0" smtClean="0">
                <a:solidFill>
                  <a:schemeClr val="tx1"/>
                </a:solidFill>
                <a:latin typeface="Proxima Nova Lt" panose="02000506030000020004" pitchFamily="50" charset="0"/>
              </a:rPr>
              <a:t>163T</a:t>
            </a:r>
          </a:p>
          <a:p>
            <a:pPr lvl="1"/>
            <a:r>
              <a:rPr lang="en-US" dirty="0">
                <a:solidFill>
                  <a:schemeClr val="tx1"/>
                </a:solidFill>
                <a:latin typeface="Proxima Nova Lt" panose="02000506030000020004" pitchFamily="50" charset="0"/>
              </a:rPr>
              <a:t>DW-VAONE </a:t>
            </a:r>
            <a:r>
              <a:rPr lang="en-US" dirty="0" smtClean="0">
                <a:solidFill>
                  <a:schemeClr val="tx1"/>
                </a:solidFill>
                <a:latin typeface="Proxima Nova Lt" panose="02000506030000020004" pitchFamily="50" charset="0"/>
              </a:rPr>
              <a:t>164T</a:t>
            </a:r>
          </a:p>
          <a:p>
            <a:pPr lvl="1"/>
            <a:r>
              <a:rPr lang="en-US" dirty="0">
                <a:solidFill>
                  <a:schemeClr val="tx1"/>
                </a:solidFill>
                <a:latin typeface="Proxima Nova Lt" panose="02000506030000020004" pitchFamily="50" charset="0"/>
              </a:rPr>
              <a:t>DW-VAONE </a:t>
            </a:r>
            <a:r>
              <a:rPr lang="en-US" dirty="0" smtClean="0">
                <a:solidFill>
                  <a:schemeClr val="tx1"/>
                </a:solidFill>
                <a:latin typeface="Proxima Nova Lt" panose="02000506030000020004" pitchFamily="50" charset="0"/>
              </a:rPr>
              <a:t>166T</a:t>
            </a:r>
            <a:endParaRPr lang="en-US" dirty="0">
              <a:solidFill>
                <a:schemeClr val="tx1"/>
              </a:solidFill>
              <a:latin typeface="Proxima Nova Lt" panose="02000506030000020004" pitchFamily="50" charset="0"/>
            </a:endParaRPr>
          </a:p>
          <a:p>
            <a:pPr lvl="1"/>
            <a:r>
              <a:rPr lang="en-US" dirty="0">
                <a:solidFill>
                  <a:schemeClr val="tx1"/>
                </a:solidFill>
                <a:latin typeface="Proxima Nova Lt" panose="02000506030000020004" pitchFamily="50" charset="0"/>
              </a:rPr>
              <a:t>DW-VAONE </a:t>
            </a:r>
            <a:r>
              <a:rPr lang="en-US" dirty="0" smtClean="0">
                <a:solidFill>
                  <a:schemeClr val="tx1"/>
                </a:solidFill>
                <a:latin typeface="Proxima Nova Lt" panose="02000506030000020004" pitchFamily="50" charset="0"/>
              </a:rPr>
              <a:t>168T</a:t>
            </a:r>
            <a:endParaRPr lang="en-US" dirty="0">
              <a:solidFill>
                <a:schemeClr val="tx1"/>
              </a:solidFill>
              <a:latin typeface="Proxima Nova Lt" panose="02000506030000020004" pitchFamily="50" charset="0"/>
            </a:endParaRPr>
          </a:p>
          <a:p>
            <a:pPr lvl="1"/>
            <a:r>
              <a:rPr lang="en-US" dirty="0">
                <a:solidFill>
                  <a:schemeClr val="tx1"/>
                </a:solidFill>
                <a:latin typeface="Proxima Nova Lt" panose="02000506030000020004" pitchFamily="50" charset="0"/>
              </a:rPr>
              <a:t>DW-VAONE </a:t>
            </a:r>
            <a:r>
              <a:rPr lang="en-US" dirty="0" smtClean="0">
                <a:solidFill>
                  <a:schemeClr val="tx1"/>
                </a:solidFill>
                <a:latin typeface="Proxima Nova Lt" panose="02000506030000020004" pitchFamily="50" charset="0"/>
              </a:rPr>
              <a:t>1612T</a:t>
            </a:r>
            <a:endParaRPr lang="en-US" dirty="0">
              <a:solidFill>
                <a:schemeClr val="tx1"/>
              </a:solidFill>
              <a:latin typeface="Proxima Nova Lt" panose="02000506030000020004" pitchFamily="50"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1869" y="3819887"/>
            <a:ext cx="6960402" cy="3026664"/>
          </a:xfrm>
          <a:prstGeom prst="rect">
            <a:avLst/>
          </a:prstGeom>
        </p:spPr>
      </p:pic>
    </p:spTree>
    <p:extLst>
      <p:ext uri="{BB962C8B-B14F-4D97-AF65-F5344CB8AC3E}">
        <p14:creationId xmlns:p14="http://schemas.microsoft.com/office/powerpoint/2010/main" val="342132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0693" y="0"/>
            <a:ext cx="10031707" cy="758282"/>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2800" b="0" kern="1200" spc="-40" baseline="0">
                <a:solidFill>
                  <a:schemeClr val="tx1"/>
                </a:solidFill>
                <a:latin typeface="+mj-lt"/>
                <a:ea typeface="+mj-ea"/>
                <a:cs typeface="+mj-cs"/>
              </a:defRPr>
            </a:lvl1pPr>
          </a:lstStyle>
          <a:p>
            <a:pPr algn="l"/>
            <a:r>
              <a:rPr lang="en-US" spc="-80" dirty="0" smtClean="0">
                <a:latin typeface="Proxima Nova Lt" panose="02000506030000020004" pitchFamily="50" charset="0"/>
                <a:cs typeface="Arial"/>
              </a:rPr>
              <a:t>Questions?</a:t>
            </a:r>
            <a:endParaRPr lang="en-US" spc="-80" dirty="0">
              <a:latin typeface="Proxima Nova Lt" panose="02000506030000020004" pitchFamily="50" charset="0"/>
              <a:cs typeface="Arial"/>
            </a:endParaRPr>
          </a:p>
        </p:txBody>
      </p:sp>
      <p:sp>
        <p:nvSpPr>
          <p:cNvPr id="6" name="Title 1"/>
          <p:cNvSpPr txBox="1">
            <a:spLocks/>
          </p:cNvSpPr>
          <p:nvPr/>
        </p:nvSpPr>
        <p:spPr>
          <a:xfrm>
            <a:off x="0" y="2971800"/>
            <a:ext cx="12192000" cy="508000"/>
          </a:xfrm>
          <a:prstGeom prst="rect">
            <a:avLst/>
          </a:prstGeom>
          <a:effectLst/>
        </p:spPr>
        <p:txBody>
          <a:bodyPr vert="horz" lIns="121920" tIns="60960" rIns="121920" bIns="60960" rtlCol="0" anchor="ctr">
            <a:noAutofit/>
          </a:bodyPr>
          <a:lstStyle>
            <a:lvl1pPr algn="l" defTabSz="914400" rtl="0" eaLnBrk="1" latinLnBrk="0" hangingPunct="1">
              <a:spcBef>
                <a:spcPct val="0"/>
              </a:spcBef>
              <a:buNone/>
              <a:defRPr sz="3600" kern="1200" baseline="0">
                <a:solidFill>
                  <a:schemeClr val="tx1"/>
                </a:solidFill>
                <a:effectLst>
                  <a:outerShdw blurRad="50800" dist="38100" dir="2700000" algn="tl" rotWithShape="0">
                    <a:prstClr val="black">
                      <a:alpha val="40000"/>
                    </a:prstClr>
                  </a:outerShdw>
                </a:effectLst>
                <a:latin typeface="Arial" pitchFamily="34" charset="0"/>
                <a:ea typeface="+mj-ea"/>
                <a:cs typeface="+mj-cs"/>
              </a:defRPr>
            </a:lvl1pPr>
          </a:lstStyle>
          <a:p>
            <a:pPr algn="ctr"/>
            <a:r>
              <a:rPr lang="en-US" sz="3333" spc="-80" dirty="0">
                <a:solidFill>
                  <a:schemeClr val="bg1">
                    <a:lumMod val="50000"/>
                  </a:schemeClr>
                </a:solidFill>
                <a:effectLst/>
                <a:latin typeface="Proxima Nova Lt" panose="02000506030000020004" pitchFamily="50" charset="0"/>
                <a:cs typeface="Arial"/>
              </a:rPr>
              <a:t>Thank you!</a:t>
            </a:r>
          </a:p>
        </p:txBody>
      </p:sp>
    </p:spTree>
    <p:extLst>
      <p:ext uri="{BB962C8B-B14F-4D97-AF65-F5344CB8AC3E}">
        <p14:creationId xmlns:p14="http://schemas.microsoft.com/office/powerpoint/2010/main" val="185827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5494" y="112839"/>
            <a:ext cx="6945405" cy="490633"/>
          </a:xfrm>
          <a:prstGeom prst="rect">
            <a:avLst/>
          </a:prstGeom>
        </p:spPr>
        <p:txBody>
          <a:bodyPr/>
          <a:lstStyle>
            <a:lvl1pPr algn="l" defTabSz="914400" rtl="0" eaLnBrk="1" latinLnBrk="0" hangingPunct="1">
              <a:lnSpc>
                <a:spcPct val="90000"/>
              </a:lnSpc>
              <a:spcBef>
                <a:spcPct val="0"/>
              </a:spcBef>
              <a:buNone/>
              <a:defRPr sz="2800" b="0" kern="1200" spc="-40" baseline="0">
                <a:solidFill>
                  <a:schemeClr val="tx1"/>
                </a:solidFill>
                <a:latin typeface="+mj-lt"/>
                <a:ea typeface="+mj-ea"/>
                <a:cs typeface="+mj-cs"/>
              </a:defRPr>
            </a:lvl1pPr>
          </a:lstStyle>
          <a:p>
            <a:r>
              <a:rPr lang="en-US" dirty="0" smtClean="0">
                <a:latin typeface="Proxima Nova Lt" panose="02000506030000020004" pitchFamily="50" charset="0"/>
              </a:rPr>
              <a:t>What is the VMAX960H CORE</a:t>
            </a:r>
            <a:r>
              <a:rPr lang="en-US" baseline="30000" dirty="0" smtClean="0">
                <a:latin typeface="Proxima Nova Lt" panose="02000506030000020004" pitchFamily="50" charset="0"/>
              </a:rPr>
              <a:t>™</a:t>
            </a:r>
            <a:r>
              <a:rPr lang="en-US" dirty="0" smtClean="0">
                <a:latin typeface="Proxima Nova Lt" panose="02000506030000020004" pitchFamily="50" charset="0"/>
              </a:rPr>
              <a:t> Solution?</a:t>
            </a:r>
            <a:endParaRPr lang="en-US" dirty="0">
              <a:latin typeface="Proxima Nova Lt" panose="02000506030000020004" pitchFamily="50" charset="0"/>
            </a:endParaRPr>
          </a:p>
        </p:txBody>
      </p:sp>
      <p:sp>
        <p:nvSpPr>
          <p:cNvPr id="11" name="TextBox 10"/>
          <p:cNvSpPr txBox="1"/>
          <p:nvPr/>
        </p:nvSpPr>
        <p:spPr>
          <a:xfrm>
            <a:off x="714814" y="1892577"/>
            <a:ext cx="10733329" cy="812530"/>
          </a:xfrm>
          <a:prstGeom prst="rect">
            <a:avLst/>
          </a:prstGeom>
          <a:noFill/>
        </p:spPr>
        <p:txBody>
          <a:bodyPr wrap="square" rtlCol="0">
            <a:spAutoFit/>
          </a:bodyPr>
          <a:lstStyle/>
          <a:p>
            <a:pPr>
              <a:lnSpc>
                <a:spcPct val="130000"/>
              </a:lnSpc>
            </a:pPr>
            <a:r>
              <a:rPr lang="en-US" dirty="0">
                <a:latin typeface="Proxima Nova Lt" panose="02000506030000020004" pitchFamily="50" charset="0"/>
              </a:rPr>
              <a:t>Real-time </a:t>
            </a:r>
            <a:r>
              <a:rPr lang="en-US" dirty="0" smtClean="0">
                <a:latin typeface="Proxima Nova Lt" panose="02000506030000020004" pitchFamily="50" charset="0"/>
              </a:rPr>
              <a:t>960H, AHD and TVI </a:t>
            </a:r>
            <a:r>
              <a:rPr lang="en-US" dirty="0">
                <a:latin typeface="Proxima Nova Lt" panose="02000506030000020004" pitchFamily="50" charset="0"/>
              </a:rPr>
              <a:t>Resolution Embedded Recording Solution Powered by the VMAX</a:t>
            </a:r>
            <a:r>
              <a:rPr lang="en-US" baseline="30000" dirty="0">
                <a:latin typeface="Proxima Nova Lt" panose="02000506030000020004" pitchFamily="50" charset="0"/>
              </a:rPr>
              <a:t>™</a:t>
            </a:r>
            <a:r>
              <a:rPr lang="en-US" dirty="0">
                <a:latin typeface="Proxima Nova Lt" panose="02000506030000020004" pitchFamily="50" charset="0"/>
              </a:rPr>
              <a:t> User Experience</a:t>
            </a:r>
          </a:p>
        </p:txBody>
      </p:sp>
      <p:sp>
        <p:nvSpPr>
          <p:cNvPr id="14" name="TextBox 13"/>
          <p:cNvSpPr txBox="1"/>
          <p:nvPr/>
        </p:nvSpPr>
        <p:spPr>
          <a:xfrm>
            <a:off x="2985682" y="1123813"/>
            <a:ext cx="6896891" cy="538289"/>
          </a:xfrm>
          <a:prstGeom prst="rect">
            <a:avLst/>
          </a:prstGeom>
          <a:noFill/>
        </p:spPr>
        <p:txBody>
          <a:bodyPr wrap="square" rtlCol="0">
            <a:spAutoFit/>
          </a:bodyPr>
          <a:lstStyle/>
          <a:p>
            <a:pPr>
              <a:lnSpc>
                <a:spcPct val="110000"/>
              </a:lnSpc>
            </a:pPr>
            <a:r>
              <a:rPr lang="en-US" sz="2800" dirty="0">
                <a:solidFill>
                  <a:srgbClr val="EE7421"/>
                </a:solidFill>
                <a:latin typeface="Proxima Nova Lt" panose="02000506030000020004" pitchFamily="50" charset="0"/>
              </a:rPr>
              <a:t>All-in-One Analog, AHD and TVI DVR</a:t>
            </a:r>
            <a:endParaRPr lang="en-US" sz="2800" spc="30" dirty="0">
              <a:solidFill>
                <a:srgbClr val="EE7421"/>
              </a:solidFill>
              <a:latin typeface="Proxima Nova Lt" panose="02000506030000020004" pitchFamily="50"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08" y="1123255"/>
            <a:ext cx="2220631" cy="47548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1869" y="3819887"/>
            <a:ext cx="6960402" cy="3026664"/>
          </a:xfrm>
          <a:prstGeom prst="rect">
            <a:avLst/>
          </a:prstGeom>
        </p:spPr>
      </p:pic>
    </p:spTree>
    <p:extLst>
      <p:ext uri="{BB962C8B-B14F-4D97-AF65-F5344CB8AC3E}">
        <p14:creationId xmlns:p14="http://schemas.microsoft.com/office/powerpoint/2010/main" val="1701594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55495" y="112839"/>
            <a:ext cx="7183530" cy="490633"/>
          </a:xfrm>
          <a:prstGeom prst="rect">
            <a:avLst/>
          </a:prstGeom>
        </p:spPr>
        <p:txBody>
          <a:bodyPr/>
          <a:lstStyle>
            <a:lvl1pPr algn="l" defTabSz="914400" rtl="0" eaLnBrk="1" latinLnBrk="0" hangingPunct="1">
              <a:lnSpc>
                <a:spcPct val="90000"/>
              </a:lnSpc>
              <a:spcBef>
                <a:spcPct val="0"/>
              </a:spcBef>
              <a:buNone/>
              <a:defRPr sz="2800" b="0" kern="1200" spc="-40" baseline="0">
                <a:solidFill>
                  <a:schemeClr val="tx1"/>
                </a:solidFill>
                <a:latin typeface="+mj-lt"/>
                <a:ea typeface="+mj-ea"/>
                <a:cs typeface="+mj-cs"/>
              </a:defRPr>
            </a:lvl1pPr>
          </a:lstStyle>
          <a:p>
            <a:r>
              <a:rPr lang="en-US" dirty="0" smtClean="0">
                <a:latin typeface="Proxima Nova Lt" panose="02000506030000020004" pitchFamily="50" charset="0"/>
              </a:rPr>
              <a:t>What is the </a:t>
            </a:r>
            <a:r>
              <a:rPr lang="en-US" dirty="0">
                <a:latin typeface="Proxima Nova Lt" panose="02000506030000020004" pitchFamily="50" charset="0"/>
              </a:rPr>
              <a:t>VMAX960H CORE</a:t>
            </a:r>
            <a:r>
              <a:rPr lang="en-US" baseline="30000" dirty="0">
                <a:latin typeface="Proxima Nova Lt" panose="02000506030000020004" pitchFamily="50" charset="0"/>
              </a:rPr>
              <a:t>™</a:t>
            </a:r>
            <a:r>
              <a:rPr lang="en-US" dirty="0">
                <a:latin typeface="Proxima Nova Lt" panose="02000506030000020004" pitchFamily="50" charset="0"/>
              </a:rPr>
              <a:t> </a:t>
            </a:r>
            <a:r>
              <a:rPr lang="en-US" dirty="0" smtClean="0">
                <a:latin typeface="Proxima Nova Lt" panose="02000506030000020004" pitchFamily="50" charset="0"/>
              </a:rPr>
              <a:t>Solution?</a:t>
            </a:r>
            <a:endParaRPr lang="en-US" dirty="0">
              <a:latin typeface="Proxima Nova Lt" panose="02000506030000020004" pitchFamily="50" charset="0"/>
            </a:endParaRPr>
          </a:p>
        </p:txBody>
      </p:sp>
      <p:sp>
        <p:nvSpPr>
          <p:cNvPr id="13" name="TextBox 12"/>
          <p:cNvSpPr txBox="1"/>
          <p:nvPr/>
        </p:nvSpPr>
        <p:spPr>
          <a:xfrm>
            <a:off x="714814" y="1892577"/>
            <a:ext cx="10733329" cy="2221057"/>
          </a:xfrm>
          <a:prstGeom prst="rect">
            <a:avLst/>
          </a:prstGeom>
          <a:noFill/>
        </p:spPr>
        <p:txBody>
          <a:bodyPr wrap="square" rtlCol="0">
            <a:spAutoFit/>
          </a:bodyPr>
          <a:lstStyle/>
          <a:p>
            <a:pPr>
              <a:lnSpc>
                <a:spcPct val="130000"/>
              </a:lnSpc>
            </a:pPr>
            <a:r>
              <a:rPr lang="en-US" dirty="0">
                <a:latin typeface="Proxima Nova Lt" panose="02000506030000020004" pitchFamily="50" charset="0"/>
              </a:rPr>
              <a:t>The VMAX A1™ is a digital video recorder that offers real-time HD monitoring and recording up to 480fps at 960H and 720p and 240fps at 1080p (1920X1080) resolution. The VMAX A1 supports analog signals up to 960H, TVI and Analog High Definition (AHD) signals, leveraging the robustness of analog signal infrastructure for a seamless upgrade to the detail and clarity of 1080p high definition resolution. The A1™ is available in 4-, 8- and 16- channel configurations, is available with up to 12 Terabytes of internal storage and is backed by Digital Watchdog’s unbeatable 5 year limited warranty.</a:t>
            </a:r>
            <a:endParaRPr lang="en-US" dirty="0">
              <a:latin typeface="Proxima Nova Lt" panose="02000506030000020004" pitchFamily="50" charset="0"/>
            </a:endParaRPr>
          </a:p>
        </p:txBody>
      </p:sp>
      <p:grpSp>
        <p:nvGrpSpPr>
          <p:cNvPr id="11" name="Group 10"/>
          <p:cNvGrpSpPr/>
          <p:nvPr/>
        </p:nvGrpSpPr>
        <p:grpSpPr>
          <a:xfrm>
            <a:off x="566400" y="4055217"/>
            <a:ext cx="11037450" cy="2163018"/>
            <a:chOff x="1906083" y="5395959"/>
            <a:chExt cx="6221341" cy="1219201"/>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8224" y="5395960"/>
              <a:ext cx="1219200" cy="121920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7688" y="5395960"/>
              <a:ext cx="1219200" cy="121920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153" y="5395960"/>
              <a:ext cx="1219200" cy="12192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6618" y="5395960"/>
              <a:ext cx="1219200" cy="1219200"/>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6083" y="5395959"/>
              <a:ext cx="1219200" cy="1219200"/>
            </a:xfrm>
            <a:prstGeom prst="rect">
              <a:avLst/>
            </a:prstGeom>
          </p:spPr>
        </p:pic>
      </p:grpSp>
      <p:sp>
        <p:nvSpPr>
          <p:cNvPr id="15" name="TextBox 14"/>
          <p:cNvSpPr txBox="1"/>
          <p:nvPr/>
        </p:nvSpPr>
        <p:spPr>
          <a:xfrm>
            <a:off x="2985682" y="1123813"/>
            <a:ext cx="6896891" cy="538289"/>
          </a:xfrm>
          <a:prstGeom prst="rect">
            <a:avLst/>
          </a:prstGeom>
          <a:noFill/>
        </p:spPr>
        <p:txBody>
          <a:bodyPr wrap="square" rtlCol="0">
            <a:spAutoFit/>
          </a:bodyPr>
          <a:lstStyle/>
          <a:p>
            <a:pPr>
              <a:lnSpc>
                <a:spcPct val="110000"/>
              </a:lnSpc>
            </a:pPr>
            <a:r>
              <a:rPr lang="en-US" sz="2800" dirty="0">
                <a:solidFill>
                  <a:srgbClr val="EE7421"/>
                </a:solidFill>
                <a:latin typeface="Proxima Nova Lt" panose="02000506030000020004" pitchFamily="50" charset="0"/>
              </a:rPr>
              <a:t>All-in-One Analog, AHD and TVI DVR</a:t>
            </a:r>
            <a:endParaRPr lang="en-US" sz="2800" spc="30" dirty="0">
              <a:solidFill>
                <a:srgbClr val="EE7421"/>
              </a:solidFill>
              <a:latin typeface="Proxima Nova Lt" panose="02000506030000020004" pitchFamily="50" charset="0"/>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708" y="1123255"/>
            <a:ext cx="2220631" cy="475488"/>
          </a:xfrm>
          <a:prstGeom prst="rect">
            <a:avLst/>
          </a:prstGeom>
        </p:spPr>
      </p:pic>
    </p:spTree>
    <p:extLst>
      <p:ext uri="{BB962C8B-B14F-4D97-AF65-F5344CB8AC3E}">
        <p14:creationId xmlns:p14="http://schemas.microsoft.com/office/powerpoint/2010/main" val="1023698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VMAX A1™ </a:t>
            </a:r>
            <a:r>
              <a:rPr lang="en-US" dirty="0" smtClean="0"/>
              <a:t>Product Comparison </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1322733025"/>
              </p:ext>
            </p:extLst>
          </p:nvPr>
        </p:nvGraphicFramePr>
        <p:xfrm>
          <a:off x="358947" y="1285763"/>
          <a:ext cx="10978327" cy="5090160"/>
        </p:xfrm>
        <a:graphic>
          <a:graphicData uri="http://schemas.openxmlformats.org/drawingml/2006/table">
            <a:tbl>
              <a:tblPr firstRow="1" bandRow="1">
                <a:tableStyleId>{1FECB4D8-DB02-4DC6-A0A2-4F2EBAE1DC90}</a:tableStyleId>
              </a:tblPr>
              <a:tblGrid>
                <a:gridCol w="2919730"/>
                <a:gridCol w="2686199"/>
                <a:gridCol w="2686199"/>
                <a:gridCol w="2686199"/>
              </a:tblGrid>
              <a:tr h="370840">
                <a:tc>
                  <a:txBody>
                    <a:bodyPr/>
                    <a:lstStyle/>
                    <a:p>
                      <a:endParaRPr lang="en-US" dirty="0">
                        <a:latin typeface="Proxima Nova Lt" panose="02000506030000020004" pitchFamily="50"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Proxima Nova Lt" panose="02000506030000020004" pitchFamily="50" charset="0"/>
                        </a:rPr>
                        <a:t>DW-VAONE4</a:t>
                      </a:r>
                      <a:endParaRPr lang="en-US" baseline="30000" dirty="0" smtClean="0">
                        <a:latin typeface="Proxima Nova Lt" panose="02000506030000020004" pitchFamily="50"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Proxima Nova Lt" panose="02000506030000020004" pitchFamily="50" charset="0"/>
                        </a:rPr>
                        <a:t>DW-VAONE8</a:t>
                      </a:r>
                      <a:endParaRPr lang="en-US" baseline="30000" dirty="0" smtClean="0">
                        <a:latin typeface="Proxima Nova Lt" panose="02000506030000020004" pitchFamily="50" charset="0"/>
                      </a:endParaRPr>
                    </a:p>
                  </a:txBody>
                  <a:tcPr/>
                </a:tc>
                <a:tc>
                  <a:txBody>
                    <a:bodyPr/>
                    <a:lstStyle/>
                    <a:p>
                      <a:r>
                        <a:rPr lang="en-US" dirty="0" smtClean="0">
                          <a:latin typeface="Proxima Nova Lt" panose="02000506030000020004" pitchFamily="50" charset="0"/>
                        </a:rPr>
                        <a:t>DW-VAONE16</a:t>
                      </a:r>
                      <a:endParaRPr lang="en-US" baseline="30000" dirty="0">
                        <a:latin typeface="Proxima Nova Lt" panose="02000506030000020004" pitchFamily="50" charset="0"/>
                      </a:endParaRPr>
                    </a:p>
                  </a:txBody>
                  <a:tcPr/>
                </a:tc>
              </a:tr>
              <a:tr h="370840">
                <a:tc>
                  <a:txBody>
                    <a:bodyPr/>
                    <a:lstStyle/>
                    <a:p>
                      <a:r>
                        <a:rPr lang="en-US" dirty="0" smtClean="0">
                          <a:latin typeface="Proxima Nova Lt" panose="02000506030000020004" pitchFamily="50" charset="0"/>
                        </a:rPr>
                        <a:t>Video Input</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4ch BNC</a:t>
                      </a:r>
                      <a:endParaRPr lang="en-US" dirty="0">
                        <a:latin typeface="Proxima Nova Lt" panose="02000506030000020004" pitchFamily="50"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Proxima Nova Lt" panose="02000506030000020004" pitchFamily="50" charset="0"/>
                        </a:rPr>
                        <a:t>8ch BNC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Proxima Nova Lt" panose="02000506030000020004" pitchFamily="50" charset="0"/>
                        </a:rPr>
                        <a:t>16ch BNC</a:t>
                      </a:r>
                    </a:p>
                  </a:txBody>
                  <a:tcPr/>
                </a:tc>
              </a:tr>
              <a:tr h="370840">
                <a:tc>
                  <a:txBody>
                    <a:bodyPr/>
                    <a:lstStyle/>
                    <a:p>
                      <a:r>
                        <a:rPr lang="en-US" dirty="0" smtClean="0">
                          <a:latin typeface="Proxima Nova Lt" panose="02000506030000020004" pitchFamily="50" charset="0"/>
                        </a:rPr>
                        <a:t>Recording Resolutions</a:t>
                      </a:r>
                      <a:endParaRPr lang="en-US" dirty="0">
                        <a:latin typeface="Proxima Nova Lt" panose="02000506030000020004" pitchFamily="50" charset="0"/>
                      </a:endParaRPr>
                    </a:p>
                  </a:txBody>
                  <a:tcPr/>
                </a:tc>
                <a:tc gridSpan="3">
                  <a:txBody>
                    <a:bodyPr/>
                    <a:lstStyle/>
                    <a:p>
                      <a:pPr algn="ctr"/>
                      <a:r>
                        <a:rPr lang="en-US" dirty="0" smtClean="0">
                          <a:latin typeface="Proxima Nova Lt" panose="02000506030000020004" pitchFamily="50" charset="0"/>
                        </a:rPr>
                        <a:t>960H and Below Analog </a:t>
                      </a:r>
                      <a:r>
                        <a:rPr lang="en-US" baseline="0" dirty="0" smtClean="0">
                          <a:latin typeface="Proxima Nova Lt" panose="02000506030000020004" pitchFamily="50" charset="0"/>
                        </a:rPr>
                        <a:t>and 1080p and 720p</a:t>
                      </a:r>
                      <a:r>
                        <a:rPr lang="en-US" dirty="0" smtClean="0">
                          <a:latin typeface="Proxima Nova Lt" panose="02000506030000020004" pitchFamily="50" charset="0"/>
                        </a:rPr>
                        <a:t> AHD and TVI Resolutions</a:t>
                      </a:r>
                      <a:endParaRPr lang="en-US" dirty="0">
                        <a:latin typeface="Proxima Nova Lt" panose="02000506030000020004" pitchFamily="50"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Proxima Nova Lt" panose="02000506030000020004" pitchFamily="50"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Proxima Nova Lt" panose="02000506030000020004" pitchFamily="50" charset="0"/>
                      </a:endParaRPr>
                    </a:p>
                  </a:txBody>
                  <a:tcPr/>
                </a:tc>
              </a:tr>
              <a:tr h="370840">
                <a:tc>
                  <a:txBody>
                    <a:bodyPr/>
                    <a:lstStyle/>
                    <a:p>
                      <a:r>
                        <a:rPr lang="en-US" dirty="0" smtClean="0">
                          <a:latin typeface="Proxima Nova Lt" panose="02000506030000020004" pitchFamily="50" charset="0"/>
                        </a:rPr>
                        <a:t>HDD Interface</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1x HDD</a:t>
                      </a:r>
                      <a:endParaRPr lang="en-US" dirty="0">
                        <a:latin typeface="Proxima Nova Lt" panose="02000506030000020004" pitchFamily="50"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Proxima Nova Lt" panose="02000506030000020004" pitchFamily="50" charset="0"/>
                        </a:rPr>
                        <a:t>1x HDD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Proxima Nova Lt" panose="02000506030000020004" pitchFamily="50" charset="0"/>
                        </a:rPr>
                        <a:t>2X HDD</a:t>
                      </a:r>
                    </a:p>
                  </a:txBody>
                  <a:tcPr/>
                </a:tc>
              </a:tr>
              <a:tr h="370840">
                <a:tc>
                  <a:txBody>
                    <a:bodyPr/>
                    <a:lstStyle/>
                    <a:p>
                      <a:r>
                        <a:rPr lang="en-US" dirty="0" smtClean="0">
                          <a:latin typeface="Proxima Nova Lt" panose="02000506030000020004" pitchFamily="50" charset="0"/>
                        </a:rPr>
                        <a:t>Max Internal Storage</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1~6TB</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1~6TB</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2~12TB</a:t>
                      </a:r>
                      <a:endParaRPr lang="en-US" dirty="0">
                        <a:latin typeface="Proxima Nova Lt" panose="02000506030000020004" pitchFamily="50" charset="0"/>
                      </a:endParaRPr>
                    </a:p>
                  </a:txBody>
                  <a:tcPr/>
                </a:tc>
              </a:tr>
              <a:tr h="370840">
                <a:tc>
                  <a:txBody>
                    <a:bodyPr/>
                    <a:lstStyle/>
                    <a:p>
                      <a:r>
                        <a:rPr lang="en-US" dirty="0" smtClean="0">
                          <a:latin typeface="Proxima Nova Lt" panose="02000506030000020004" pitchFamily="50" charset="0"/>
                        </a:rPr>
                        <a:t>Video Outputs</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HD Output</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HD Output, VGA</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HD Output, VGA</a:t>
                      </a:r>
                      <a:endParaRPr lang="en-US" dirty="0">
                        <a:latin typeface="Proxima Nova Lt" panose="02000506030000020004" pitchFamily="50" charset="0"/>
                      </a:endParaRPr>
                    </a:p>
                  </a:txBody>
                  <a:tcPr/>
                </a:tc>
              </a:tr>
              <a:tr h="370840">
                <a:tc>
                  <a:txBody>
                    <a:bodyPr/>
                    <a:lstStyle/>
                    <a:p>
                      <a:r>
                        <a:rPr lang="en-US" dirty="0" smtClean="0">
                          <a:latin typeface="Proxima Nova Lt" panose="02000506030000020004" pitchFamily="50" charset="0"/>
                        </a:rPr>
                        <a:t>Recording Resolution</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120fp</a:t>
                      </a:r>
                      <a:r>
                        <a:rPr lang="en-US" baseline="0" dirty="0" smtClean="0">
                          <a:latin typeface="Proxima Nova Lt" panose="02000506030000020004" pitchFamily="50" charset="0"/>
                        </a:rPr>
                        <a:t>s in all  Resolutions</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240fp</a:t>
                      </a:r>
                      <a:r>
                        <a:rPr lang="en-US" baseline="0" dirty="0" smtClean="0">
                          <a:latin typeface="Proxima Nova Lt" panose="02000506030000020004" pitchFamily="50" charset="0"/>
                        </a:rPr>
                        <a:t>s in all  Resolutions</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480fp</a:t>
                      </a:r>
                      <a:r>
                        <a:rPr lang="en-US" baseline="0" dirty="0" smtClean="0">
                          <a:latin typeface="Proxima Nova Lt" panose="02000506030000020004" pitchFamily="50" charset="0"/>
                        </a:rPr>
                        <a:t>s in all  Resolutions</a:t>
                      </a:r>
                      <a:endParaRPr lang="en-US" dirty="0">
                        <a:latin typeface="Proxima Nova Lt" panose="02000506030000020004" pitchFamily="50" charset="0"/>
                      </a:endParaRPr>
                    </a:p>
                  </a:txBody>
                  <a:tcPr/>
                </a:tc>
              </a:tr>
              <a:tr h="370840">
                <a:tc>
                  <a:txBody>
                    <a:bodyPr/>
                    <a:lstStyle/>
                    <a:p>
                      <a:r>
                        <a:rPr lang="en-US" dirty="0" smtClean="0">
                          <a:latin typeface="Proxima Nova Lt" panose="02000506030000020004" pitchFamily="50" charset="0"/>
                        </a:rPr>
                        <a:t>Playback Resolution</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120fp</a:t>
                      </a:r>
                      <a:r>
                        <a:rPr lang="en-US" baseline="0" dirty="0" smtClean="0">
                          <a:latin typeface="Proxima Nova Lt" panose="02000506030000020004" pitchFamily="50" charset="0"/>
                        </a:rPr>
                        <a:t>s in all  Resolutions</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240fp</a:t>
                      </a:r>
                      <a:r>
                        <a:rPr lang="en-US" baseline="0" dirty="0" smtClean="0">
                          <a:latin typeface="Proxima Nova Lt" panose="02000506030000020004" pitchFamily="50" charset="0"/>
                        </a:rPr>
                        <a:t>s in all  Resolutions</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480fp</a:t>
                      </a:r>
                      <a:r>
                        <a:rPr lang="en-US" baseline="0" dirty="0" smtClean="0">
                          <a:latin typeface="Proxima Nova Lt" panose="02000506030000020004" pitchFamily="50" charset="0"/>
                        </a:rPr>
                        <a:t>s in all  Resolutions</a:t>
                      </a:r>
                      <a:endParaRPr lang="en-US" dirty="0">
                        <a:latin typeface="Proxima Nova Lt" panose="02000506030000020004" pitchFamily="50" charset="0"/>
                      </a:endParaRPr>
                    </a:p>
                  </a:txBody>
                  <a:tcPr/>
                </a:tc>
              </a:tr>
              <a:tr h="370840">
                <a:tc>
                  <a:txBody>
                    <a:bodyPr/>
                    <a:lstStyle/>
                    <a:p>
                      <a:r>
                        <a:rPr lang="en-US" dirty="0" smtClean="0">
                          <a:latin typeface="Proxima Nova Lt" panose="02000506030000020004" pitchFamily="50" charset="0"/>
                        </a:rPr>
                        <a:t>RS485 Interface</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1x RS485</a:t>
                      </a:r>
                      <a:endParaRPr lang="en-US" dirty="0">
                        <a:latin typeface="Proxima Nova Lt" panose="02000506030000020004" pitchFamily="50"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Proxima Nova Lt" panose="02000506030000020004" pitchFamily="50" charset="0"/>
                        </a:rPr>
                        <a:t>1x RS485</a:t>
                      </a:r>
                    </a:p>
                  </a:txBody>
                  <a:tcPr/>
                </a:tc>
                <a:tc>
                  <a:txBody>
                    <a:bodyPr/>
                    <a:lstStyle/>
                    <a:p>
                      <a:r>
                        <a:rPr lang="en-US" dirty="0" smtClean="0">
                          <a:latin typeface="Proxima Nova Lt" panose="02000506030000020004" pitchFamily="50" charset="0"/>
                        </a:rPr>
                        <a:t>2x RS485</a:t>
                      </a:r>
                      <a:endParaRPr lang="en-US" dirty="0">
                        <a:latin typeface="Proxima Nova Lt" panose="02000506030000020004" pitchFamily="50" charset="0"/>
                      </a:endParaRPr>
                    </a:p>
                  </a:txBody>
                  <a:tcPr/>
                </a:tc>
              </a:tr>
              <a:tr h="370840">
                <a:tc>
                  <a:txBody>
                    <a:bodyPr/>
                    <a:lstStyle/>
                    <a:p>
                      <a:r>
                        <a:rPr lang="en-US" dirty="0" smtClean="0">
                          <a:latin typeface="Proxima Nova Lt" panose="02000506030000020004" pitchFamily="50" charset="0"/>
                        </a:rPr>
                        <a:t>Alarm Input/</a:t>
                      </a:r>
                      <a:r>
                        <a:rPr lang="en-US" baseline="0" dirty="0" smtClean="0">
                          <a:latin typeface="Proxima Nova Lt" panose="02000506030000020004" pitchFamily="50" charset="0"/>
                        </a:rPr>
                        <a:t> Sensor Output</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4 In / 1 Out</a:t>
                      </a:r>
                      <a:endParaRPr lang="en-US" dirty="0">
                        <a:latin typeface="Proxima Nova Lt" panose="02000506030000020004" pitchFamily="50" charset="0"/>
                      </a:endParaRPr>
                    </a:p>
                  </a:txBody>
                  <a:tcPr/>
                </a:tc>
                <a:tc>
                  <a:txBody>
                    <a:bodyPr/>
                    <a:lstStyle/>
                    <a:p>
                      <a:r>
                        <a:rPr lang="en-US" smtClean="0">
                          <a:latin typeface="Proxima Nova Lt" panose="02000506030000020004" pitchFamily="50" charset="0"/>
                        </a:rPr>
                        <a:t>4 In / 1 Out</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4 In / 1 Out</a:t>
                      </a:r>
                      <a:endParaRPr lang="en-US" dirty="0">
                        <a:latin typeface="Proxima Nova Lt" panose="02000506030000020004" pitchFamily="50" charset="0"/>
                      </a:endParaRPr>
                    </a:p>
                  </a:txBody>
                  <a:tcPr/>
                </a:tc>
              </a:tr>
              <a:tr h="370840">
                <a:tc>
                  <a:txBody>
                    <a:bodyPr/>
                    <a:lstStyle/>
                    <a:p>
                      <a:r>
                        <a:rPr lang="en-US" dirty="0" smtClean="0">
                          <a:latin typeface="Proxima Nova Lt" panose="02000506030000020004" pitchFamily="50" charset="0"/>
                        </a:rPr>
                        <a:t>Audio In/ Out</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1 In</a:t>
                      </a:r>
                      <a:r>
                        <a:rPr lang="en-US" baseline="0" dirty="0" smtClean="0">
                          <a:latin typeface="Proxima Nova Lt" panose="02000506030000020004" pitchFamily="50" charset="0"/>
                        </a:rPr>
                        <a:t> / 1 Out</a:t>
                      </a:r>
                      <a:endParaRPr lang="en-US" dirty="0">
                        <a:latin typeface="Proxima Nova Lt" panose="02000506030000020004" pitchFamily="50"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Proxima Nova Lt" panose="02000506030000020004" pitchFamily="50" charset="0"/>
                        </a:rPr>
                        <a:t>1 In</a:t>
                      </a:r>
                      <a:r>
                        <a:rPr lang="en-US" baseline="0" dirty="0" smtClean="0">
                          <a:latin typeface="Proxima Nova Lt" panose="02000506030000020004" pitchFamily="50" charset="0"/>
                        </a:rPr>
                        <a:t> / 1 Out</a:t>
                      </a:r>
                      <a:endParaRPr lang="en-US" dirty="0" smtClean="0">
                        <a:latin typeface="Proxima Nova Lt" panose="02000506030000020004" pitchFamily="50"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Proxima Nova Lt" panose="02000506030000020004" pitchFamily="50" charset="0"/>
                        </a:rPr>
                        <a:t>4 In / 1 Out</a:t>
                      </a:r>
                    </a:p>
                  </a:txBody>
                  <a:tcPr/>
                </a:tc>
              </a:tr>
              <a:tr h="370840">
                <a:tc>
                  <a:txBody>
                    <a:bodyPr/>
                    <a:lstStyle/>
                    <a:p>
                      <a:r>
                        <a:rPr lang="en-US" dirty="0" smtClean="0">
                          <a:latin typeface="Proxima Nova Lt" panose="02000506030000020004" pitchFamily="50" charset="0"/>
                        </a:rPr>
                        <a:t>Looping Output</a:t>
                      </a:r>
                      <a:endParaRPr lang="en-US" dirty="0">
                        <a:latin typeface="Proxima Nova Lt" panose="02000506030000020004" pitchFamily="50" charset="0"/>
                      </a:endParaRPr>
                    </a:p>
                  </a:txBody>
                  <a:tcPr/>
                </a:tc>
                <a:tc>
                  <a:txBody>
                    <a:bodyPr/>
                    <a:lstStyle/>
                    <a:p>
                      <a:r>
                        <a:rPr lang="en-US" dirty="0" smtClean="0">
                          <a:latin typeface="Proxima Nova Lt" panose="02000506030000020004" pitchFamily="50" charset="0"/>
                        </a:rPr>
                        <a:t>---</a:t>
                      </a:r>
                      <a:endParaRPr lang="en-US" dirty="0">
                        <a:latin typeface="Proxima Nova Lt" panose="02000506030000020004" pitchFamily="50"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Proxima Nova Lt" panose="02000506030000020004" pitchFamily="50" charset="0"/>
                        </a:rPr>
                        <a:t>---</a:t>
                      </a:r>
                      <a:endParaRPr lang="en-US" dirty="0" smtClean="0">
                        <a:latin typeface="Proxima Nova Lt" panose="02000506030000020004" pitchFamily="50"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Proxima Nova Lt" panose="02000506030000020004" pitchFamily="50" charset="0"/>
                        </a:rPr>
                        <a:t>Supported</a:t>
                      </a:r>
                      <a:endParaRPr lang="en-US" dirty="0" smtClean="0">
                        <a:latin typeface="Proxima Nova Lt" panose="02000506030000020004" pitchFamily="50" charset="0"/>
                      </a:endParaRPr>
                    </a:p>
                  </a:txBody>
                  <a:tcPr/>
                </a:tc>
              </a:tr>
              <a:tr h="370840">
                <a:tc>
                  <a:txBody>
                    <a:bodyPr/>
                    <a:lstStyle/>
                    <a:p>
                      <a:r>
                        <a:rPr lang="en-US" dirty="0" smtClean="0">
                          <a:latin typeface="Proxima Nova Lt" panose="02000506030000020004" pitchFamily="50" charset="0"/>
                        </a:rPr>
                        <a:t>Playback Rate</a:t>
                      </a:r>
                      <a:endParaRPr lang="en-US" dirty="0">
                        <a:latin typeface="Proxima Nova Lt" panose="02000506030000020004" pitchFamily="50" charset="0"/>
                      </a:endParaRPr>
                    </a:p>
                  </a:txBody>
                  <a:tcPr/>
                </a:tc>
                <a:tc gridSpan="3">
                  <a:txBody>
                    <a:bodyPr/>
                    <a:lstStyle/>
                    <a:p>
                      <a:pPr algn="ctr"/>
                      <a:r>
                        <a:rPr lang="en-US" dirty="0" smtClean="0">
                          <a:latin typeface="Proxima Nova Lt" panose="02000506030000020004" pitchFamily="50" charset="0"/>
                        </a:rPr>
                        <a:t>Up to 30fps per Channel in Single-Channel View Mode</a:t>
                      </a:r>
                    </a:p>
                    <a:p>
                      <a:pPr algn="ctr"/>
                      <a:r>
                        <a:rPr lang="en-US" dirty="0" smtClean="0">
                          <a:latin typeface="Proxima Nova Lt" panose="02000506030000020004" pitchFamily="50" charset="0"/>
                        </a:rPr>
                        <a:t>Up to 15fps per Channel in Multi-Channel View Mode</a:t>
                      </a:r>
                      <a:endParaRPr lang="en-US" dirty="0">
                        <a:latin typeface="Proxima Nova Lt" panose="02000506030000020004" pitchFamily="50"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Proxima Nova Lt" panose="02000506030000020004" pitchFamily="50"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Proxima Nova Lt" panose="02000506030000020004" pitchFamily="50" charset="0"/>
                      </a:endParaRPr>
                    </a:p>
                  </a:txBody>
                  <a:tcPr/>
                </a:tc>
              </a:tr>
            </a:tbl>
          </a:graphicData>
        </a:graphic>
      </p:graphicFrame>
    </p:spTree>
    <p:extLst>
      <p:ext uri="{BB962C8B-B14F-4D97-AF65-F5344CB8AC3E}">
        <p14:creationId xmlns:p14="http://schemas.microsoft.com/office/powerpoint/2010/main" val="908816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0775" y="1776482"/>
            <a:ext cx="7315200" cy="233358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13" y="4884428"/>
            <a:ext cx="7315200" cy="1342819"/>
          </a:xfrm>
          <a:prstGeom prst="rect">
            <a:avLst/>
          </a:prstGeom>
        </p:spPr>
      </p:pic>
      <p:sp>
        <p:nvSpPr>
          <p:cNvPr id="2" name="Title 1"/>
          <p:cNvSpPr>
            <a:spLocks noGrp="1"/>
          </p:cNvSpPr>
          <p:nvPr>
            <p:ph type="title"/>
          </p:nvPr>
        </p:nvSpPr>
        <p:spPr/>
        <p:txBody>
          <a:bodyPr/>
          <a:lstStyle/>
          <a:p>
            <a:r>
              <a:rPr lang="en-US" dirty="0" smtClean="0"/>
              <a:t>Hardware Overview – VMAX960H CORE</a:t>
            </a:r>
            <a:r>
              <a:rPr lang="en-US" baseline="30000" dirty="0" smtClean="0"/>
              <a:t>™</a:t>
            </a:r>
            <a:r>
              <a:rPr lang="en-US" dirty="0" smtClean="0"/>
              <a:t> </a:t>
            </a:r>
            <a:endParaRPr lang="en-US" dirty="0"/>
          </a:p>
        </p:txBody>
      </p:sp>
      <p:cxnSp>
        <p:nvCxnSpPr>
          <p:cNvPr id="8" name="Elbow Connector 7"/>
          <p:cNvCxnSpPr/>
          <p:nvPr/>
        </p:nvCxnSpPr>
        <p:spPr>
          <a:xfrm rot="16200000" flipV="1">
            <a:off x="7549420" y="1121546"/>
            <a:ext cx="1181100" cy="1843088"/>
          </a:xfrm>
          <a:prstGeom prst="bentConnector2">
            <a:avLst/>
          </a:prstGeom>
          <a:ln w="1905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12" name="Elbow Connector 11"/>
          <p:cNvCxnSpPr/>
          <p:nvPr/>
        </p:nvCxnSpPr>
        <p:spPr>
          <a:xfrm rot="16200000" flipV="1">
            <a:off x="4675251" y="966765"/>
            <a:ext cx="1026432" cy="2021568"/>
          </a:xfrm>
          <a:prstGeom prst="bentConnector2">
            <a:avLst/>
          </a:prstGeom>
          <a:ln w="19050">
            <a:solidFill>
              <a:schemeClr val="accent2"/>
            </a:solidFill>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4079619" y="1086353"/>
            <a:ext cx="1961499" cy="369332"/>
          </a:xfrm>
          <a:prstGeom prst="rect">
            <a:avLst/>
          </a:prstGeom>
          <a:noFill/>
        </p:spPr>
        <p:txBody>
          <a:bodyPr wrap="none" rtlCol="0">
            <a:spAutoFit/>
          </a:bodyPr>
          <a:lstStyle/>
          <a:p>
            <a:r>
              <a:rPr lang="en-US" dirty="0" smtClean="0">
                <a:latin typeface="Proxima Nova Lt" panose="02000506030000020004" pitchFamily="50" charset="0"/>
              </a:rPr>
              <a:t>Status Notification</a:t>
            </a:r>
            <a:endParaRPr lang="en-US" dirty="0">
              <a:latin typeface="Proxima Nova Lt" panose="02000506030000020004" pitchFamily="50" charset="0"/>
            </a:endParaRPr>
          </a:p>
        </p:txBody>
      </p:sp>
      <p:sp>
        <p:nvSpPr>
          <p:cNvPr id="14" name="TextBox 13"/>
          <p:cNvSpPr txBox="1"/>
          <p:nvPr/>
        </p:nvSpPr>
        <p:spPr>
          <a:xfrm>
            <a:off x="7136673" y="1086353"/>
            <a:ext cx="2743251" cy="369332"/>
          </a:xfrm>
          <a:prstGeom prst="rect">
            <a:avLst/>
          </a:prstGeom>
          <a:noFill/>
        </p:spPr>
        <p:txBody>
          <a:bodyPr wrap="none" rtlCol="0">
            <a:spAutoFit/>
          </a:bodyPr>
          <a:lstStyle/>
          <a:p>
            <a:r>
              <a:rPr lang="en-US" dirty="0" smtClean="0">
                <a:latin typeface="Proxima Nova Lt" panose="02000506030000020004" pitchFamily="50" charset="0"/>
              </a:rPr>
              <a:t>Front Panel USB Interface</a:t>
            </a:r>
            <a:endParaRPr lang="en-US" dirty="0">
              <a:latin typeface="Proxima Nova Lt" panose="02000506030000020004" pitchFamily="50" charset="0"/>
            </a:endParaRPr>
          </a:p>
        </p:txBody>
      </p:sp>
      <p:sp>
        <p:nvSpPr>
          <p:cNvPr id="15" name="Rectangle 14"/>
          <p:cNvSpPr/>
          <p:nvPr/>
        </p:nvSpPr>
        <p:spPr>
          <a:xfrm>
            <a:off x="5553076" y="4972050"/>
            <a:ext cx="495299" cy="1057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oxima Nova Lt" panose="02000506030000020004" pitchFamily="50" charset="0"/>
            </a:endParaRPr>
          </a:p>
        </p:txBody>
      </p:sp>
      <p:sp>
        <p:nvSpPr>
          <p:cNvPr id="16" name="Rectangle 15"/>
          <p:cNvSpPr/>
          <p:nvPr/>
        </p:nvSpPr>
        <p:spPr>
          <a:xfrm>
            <a:off x="2514600" y="5689643"/>
            <a:ext cx="466725" cy="244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oxima Nova Lt" panose="02000506030000020004" pitchFamily="50" charset="0"/>
            </a:endParaRPr>
          </a:p>
        </p:txBody>
      </p:sp>
      <p:sp>
        <p:nvSpPr>
          <p:cNvPr id="17" name="Rectangle 16"/>
          <p:cNvSpPr/>
          <p:nvPr/>
        </p:nvSpPr>
        <p:spPr>
          <a:xfrm>
            <a:off x="1343025" y="5500687"/>
            <a:ext cx="771525" cy="452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oxima Nova Lt" panose="02000506030000020004" pitchFamily="50" charset="0"/>
            </a:endParaRPr>
          </a:p>
        </p:txBody>
      </p:sp>
      <p:cxnSp>
        <p:nvCxnSpPr>
          <p:cNvPr id="19" name="Elbow Connector 18"/>
          <p:cNvCxnSpPr/>
          <p:nvPr/>
        </p:nvCxnSpPr>
        <p:spPr>
          <a:xfrm flipV="1">
            <a:off x="5437759" y="4543426"/>
            <a:ext cx="3532072" cy="428624"/>
          </a:xfrm>
          <a:prstGeom prst="bentConnector3">
            <a:avLst>
              <a:gd name="adj1" fmla="val -144"/>
            </a:avLst>
          </a:prstGeom>
          <a:ln w="1905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21" name="Elbow Connector 20"/>
          <p:cNvCxnSpPr/>
          <p:nvPr/>
        </p:nvCxnSpPr>
        <p:spPr>
          <a:xfrm rot="16200000" flipH="1">
            <a:off x="5565286" y="3122302"/>
            <a:ext cx="601843" cy="6243529"/>
          </a:xfrm>
          <a:prstGeom prst="bentConnector2">
            <a:avLst/>
          </a:prstGeom>
          <a:ln w="19050">
            <a:solidFill>
              <a:schemeClr val="accent2"/>
            </a:solidFill>
          </a:ln>
        </p:spPr>
        <p:style>
          <a:lnRef idx="1">
            <a:schemeClr val="accent6"/>
          </a:lnRef>
          <a:fillRef idx="0">
            <a:schemeClr val="accent6"/>
          </a:fillRef>
          <a:effectRef idx="0">
            <a:schemeClr val="accent6"/>
          </a:effectRef>
          <a:fontRef idx="minor">
            <a:schemeClr val="tx1"/>
          </a:fontRef>
        </p:style>
      </p:cxnSp>
      <p:sp>
        <p:nvSpPr>
          <p:cNvPr id="24" name="TextBox 23"/>
          <p:cNvSpPr txBox="1"/>
          <p:nvPr/>
        </p:nvSpPr>
        <p:spPr>
          <a:xfrm>
            <a:off x="6561215" y="3544003"/>
            <a:ext cx="1865254" cy="369332"/>
          </a:xfrm>
          <a:prstGeom prst="rect">
            <a:avLst/>
          </a:prstGeom>
          <a:noFill/>
        </p:spPr>
        <p:txBody>
          <a:bodyPr wrap="none" rtlCol="0">
            <a:spAutoFit/>
          </a:bodyPr>
          <a:lstStyle/>
          <a:p>
            <a:r>
              <a:rPr lang="en-US" dirty="0" smtClean="0">
                <a:latin typeface="Proxima Nova Lt" panose="02000506030000020004" pitchFamily="50" charset="0"/>
              </a:rPr>
              <a:t>Audio In and Out</a:t>
            </a:r>
            <a:endParaRPr lang="en-US" dirty="0">
              <a:latin typeface="Proxima Nova Lt" panose="02000506030000020004" pitchFamily="50" charset="0"/>
            </a:endParaRPr>
          </a:p>
        </p:txBody>
      </p:sp>
      <p:sp>
        <p:nvSpPr>
          <p:cNvPr id="25" name="TextBox 24"/>
          <p:cNvSpPr txBox="1"/>
          <p:nvPr/>
        </p:nvSpPr>
        <p:spPr>
          <a:xfrm>
            <a:off x="6494850" y="4179818"/>
            <a:ext cx="1736757" cy="369332"/>
          </a:xfrm>
          <a:prstGeom prst="rect">
            <a:avLst/>
          </a:prstGeom>
          <a:noFill/>
        </p:spPr>
        <p:txBody>
          <a:bodyPr wrap="none" rtlCol="0">
            <a:spAutoFit/>
          </a:bodyPr>
          <a:lstStyle/>
          <a:p>
            <a:r>
              <a:rPr lang="en-US" dirty="0" smtClean="0">
                <a:latin typeface="Proxima Nova Lt" panose="02000506030000020004" pitchFamily="50" charset="0"/>
              </a:rPr>
              <a:t>Looping Output</a:t>
            </a:r>
            <a:endParaRPr lang="en-US" dirty="0">
              <a:latin typeface="Proxima Nova Lt" panose="02000506030000020004" pitchFamily="50" charset="0"/>
            </a:endParaRPr>
          </a:p>
        </p:txBody>
      </p:sp>
      <p:sp>
        <p:nvSpPr>
          <p:cNvPr id="26" name="Rectangle 25"/>
          <p:cNvSpPr/>
          <p:nvPr/>
        </p:nvSpPr>
        <p:spPr>
          <a:xfrm>
            <a:off x="6093057" y="6239618"/>
            <a:ext cx="3507692" cy="369332"/>
          </a:xfrm>
          <a:prstGeom prst="rect">
            <a:avLst/>
          </a:prstGeom>
        </p:spPr>
        <p:txBody>
          <a:bodyPr wrap="none">
            <a:spAutoFit/>
          </a:bodyPr>
          <a:lstStyle/>
          <a:p>
            <a:r>
              <a:rPr lang="en-US" dirty="0" smtClean="0">
                <a:latin typeface="Proxima Nova Lt" panose="02000506030000020004" pitchFamily="50" charset="0"/>
              </a:rPr>
              <a:t>Analog, AHD and TVI Video Input</a:t>
            </a:r>
            <a:endParaRPr lang="en-US" dirty="0">
              <a:latin typeface="Proxima Nova Lt" panose="02000506030000020004" pitchFamily="50" charset="0"/>
            </a:endParaRPr>
          </a:p>
        </p:txBody>
      </p:sp>
      <p:cxnSp>
        <p:nvCxnSpPr>
          <p:cNvPr id="66" name="Elbow Connector 65"/>
          <p:cNvCxnSpPr/>
          <p:nvPr/>
        </p:nvCxnSpPr>
        <p:spPr>
          <a:xfrm flipV="1">
            <a:off x="1761067" y="3907367"/>
            <a:ext cx="7200900" cy="1583268"/>
          </a:xfrm>
          <a:prstGeom prst="bentConnector3">
            <a:avLst>
              <a:gd name="adj1" fmla="val -88"/>
            </a:avLst>
          </a:prstGeom>
          <a:ln w="1905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797969" y="2176463"/>
            <a:ext cx="892969" cy="190500"/>
          </a:xfrm>
          <a:prstGeom prst="rect">
            <a:avLst/>
          </a:prstGeom>
          <a:solidFill>
            <a:srgbClr val="272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7805" y="2177504"/>
            <a:ext cx="903134" cy="193382"/>
          </a:xfrm>
          <a:prstGeom prst="rect">
            <a:avLst/>
          </a:prstGeom>
        </p:spPr>
      </p:pic>
    </p:spTree>
    <p:extLst>
      <p:ext uri="{BB962C8B-B14F-4D97-AF65-F5344CB8AC3E}">
        <p14:creationId xmlns:p14="http://schemas.microsoft.com/office/powerpoint/2010/main" val="233682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DVR Features (1 of 3)</a:t>
            </a:r>
            <a:endParaRPr lang="en-US" dirty="0"/>
          </a:p>
        </p:txBody>
      </p:sp>
      <p:sp>
        <p:nvSpPr>
          <p:cNvPr id="3" name="Content Placeholder 2"/>
          <p:cNvSpPr>
            <a:spLocks noGrp="1"/>
          </p:cNvSpPr>
          <p:nvPr>
            <p:ph sz="quarter" idx="13"/>
          </p:nvPr>
        </p:nvSpPr>
        <p:spPr/>
        <p:txBody>
          <a:bodyPr numCol="2">
            <a:normAutofit lnSpcReduction="10000"/>
          </a:bodyPr>
          <a:lstStyle/>
          <a:p>
            <a:pPr marL="0" indent="0">
              <a:buNone/>
            </a:pPr>
            <a:r>
              <a:rPr lang="en-US" sz="2400" b="1" dirty="0" smtClean="0"/>
              <a:t>Features: </a:t>
            </a:r>
          </a:p>
          <a:p>
            <a:pPr lvl="0"/>
            <a:r>
              <a:rPr lang="en-US" sz="2400" dirty="0"/>
              <a:t>Compatible with all 960H and below resolution Analog Cameras, AHD and TVI HD Formats (1080p via Coax) Resolutions</a:t>
            </a:r>
          </a:p>
          <a:p>
            <a:pPr lvl="0"/>
            <a:r>
              <a:rPr lang="en-US" sz="2400" dirty="0"/>
              <a:t>Pivot™ Central Management Software, Up to 128CH</a:t>
            </a:r>
          </a:p>
          <a:p>
            <a:pPr lvl="0"/>
            <a:r>
              <a:rPr lang="en-US" sz="2400" dirty="0"/>
              <a:t>Mobile Application for iPhone, iPad, iPod, Android Smart Phones and Tablets</a:t>
            </a:r>
          </a:p>
          <a:p>
            <a:pPr lvl="0"/>
            <a:r>
              <a:rPr lang="en-US" sz="2400" dirty="0"/>
              <a:t>MAC Compatible Remote ACS Software</a:t>
            </a:r>
          </a:p>
          <a:p>
            <a:pPr lvl="0"/>
            <a:r>
              <a:rPr lang="en-US" sz="2400" dirty="0"/>
              <a:t>Intuitive Graphical User Interface (GUI)</a:t>
            </a:r>
          </a:p>
          <a:p>
            <a:pPr lvl="0"/>
            <a:r>
              <a:rPr lang="en-US" sz="2400" dirty="0"/>
              <a:t>OSD and PTZ Control via Coax (UTC)</a:t>
            </a:r>
          </a:p>
          <a:p>
            <a:pPr lvl="0"/>
            <a:r>
              <a:rPr lang="en-US" sz="2400" dirty="0"/>
              <a:t>HDD Calculation and Auto Recording </a:t>
            </a:r>
            <a:r>
              <a:rPr lang="en-US" sz="2400" dirty="0" smtClean="0"/>
              <a:t>Configuration</a:t>
            </a:r>
            <a:endParaRPr lang="en-US" sz="2400" dirty="0"/>
          </a:p>
        </p:txBody>
      </p:sp>
    </p:spTree>
    <p:extLst>
      <p:ext uri="{BB962C8B-B14F-4D97-AF65-F5344CB8AC3E}">
        <p14:creationId xmlns:p14="http://schemas.microsoft.com/office/powerpoint/2010/main" val="271123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DVR Features (2 of 3)</a:t>
            </a:r>
            <a:endParaRPr lang="en-US" dirty="0"/>
          </a:p>
        </p:txBody>
      </p:sp>
      <p:sp>
        <p:nvSpPr>
          <p:cNvPr id="3" name="Content Placeholder 2"/>
          <p:cNvSpPr>
            <a:spLocks noGrp="1"/>
          </p:cNvSpPr>
          <p:nvPr>
            <p:ph sz="quarter" idx="13"/>
          </p:nvPr>
        </p:nvSpPr>
        <p:spPr/>
        <p:txBody>
          <a:bodyPr numCol="2">
            <a:normAutofit fontScale="92500"/>
          </a:bodyPr>
          <a:lstStyle/>
          <a:p>
            <a:pPr marL="0" indent="0">
              <a:buNone/>
            </a:pPr>
            <a:r>
              <a:rPr lang="en-US" sz="2400" b="1" dirty="0" smtClean="0"/>
              <a:t>Features: </a:t>
            </a:r>
          </a:p>
          <a:p>
            <a:pPr lvl="0"/>
            <a:r>
              <a:rPr lang="en-US" sz="2400" dirty="0" smtClean="0"/>
              <a:t>Event </a:t>
            </a:r>
            <a:r>
              <a:rPr lang="en-US" sz="2400" dirty="0"/>
              <a:t>Notifications via Email, Text and Pivot™ CMS</a:t>
            </a:r>
          </a:p>
          <a:p>
            <a:pPr lvl="0"/>
            <a:r>
              <a:rPr lang="en-US" sz="2400" dirty="0"/>
              <a:t>Advanced H.264 Embedded DVR</a:t>
            </a:r>
          </a:p>
          <a:p>
            <a:pPr lvl="0"/>
            <a:r>
              <a:rPr lang="en-US" sz="2400" dirty="0"/>
              <a:t>Multiplex - Live, Playback, Recording, Backup, Network, Configuration</a:t>
            </a:r>
          </a:p>
          <a:p>
            <a:pPr lvl="0"/>
            <a:r>
              <a:rPr lang="en-US" sz="2400" dirty="0"/>
              <a:t>4-Channel: 60fps Recording in 1080p AHD or TVI Resolution, 120fps Recording </a:t>
            </a:r>
            <a:r>
              <a:rPr lang="en-US" sz="2400" dirty="0" smtClean="0"/>
              <a:t>1080p </a:t>
            </a:r>
            <a:r>
              <a:rPr lang="en-US" sz="2400" dirty="0"/>
              <a:t>AHD or TVI Resolution</a:t>
            </a:r>
          </a:p>
          <a:p>
            <a:pPr lvl="0"/>
            <a:endParaRPr lang="en-US" sz="2400" dirty="0" smtClean="0"/>
          </a:p>
          <a:p>
            <a:pPr lvl="0"/>
            <a:r>
              <a:rPr lang="en-US" sz="2400" dirty="0" smtClean="0"/>
              <a:t>8-Channel</a:t>
            </a:r>
            <a:r>
              <a:rPr lang="en-US" sz="2400" dirty="0"/>
              <a:t>: 240fps Recording in 1080p AHD or TVI Resolution, 120fps Recording in all Analog Resolutions up to 960H and 720p</a:t>
            </a:r>
          </a:p>
          <a:p>
            <a:pPr lvl="0"/>
            <a:r>
              <a:rPr lang="en-US" sz="2400" dirty="0"/>
              <a:t>16-Channel: 240fps Recording in all Analog Resolutions up to 960H and 720p, 480fps Recording in all Analog Resolutions up to 960H and </a:t>
            </a:r>
            <a:r>
              <a:rPr lang="en-US" sz="2400" dirty="0" smtClean="0"/>
              <a:t>720p</a:t>
            </a:r>
            <a:endParaRPr lang="en-US" sz="2400" dirty="0"/>
          </a:p>
        </p:txBody>
      </p:sp>
    </p:spTree>
    <p:extLst>
      <p:ext uri="{BB962C8B-B14F-4D97-AF65-F5344CB8AC3E}">
        <p14:creationId xmlns:p14="http://schemas.microsoft.com/office/powerpoint/2010/main" val="244615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DVR Features (3 of 3)</a:t>
            </a:r>
            <a:endParaRPr lang="en-US" dirty="0"/>
          </a:p>
        </p:txBody>
      </p:sp>
      <p:sp>
        <p:nvSpPr>
          <p:cNvPr id="3" name="Content Placeholder 2"/>
          <p:cNvSpPr>
            <a:spLocks noGrp="1"/>
          </p:cNvSpPr>
          <p:nvPr>
            <p:ph sz="quarter" idx="13"/>
          </p:nvPr>
        </p:nvSpPr>
        <p:spPr/>
        <p:txBody>
          <a:bodyPr numCol="2">
            <a:normAutofit/>
          </a:bodyPr>
          <a:lstStyle/>
          <a:p>
            <a:pPr marL="0" indent="0">
              <a:buNone/>
            </a:pPr>
            <a:r>
              <a:rPr lang="en-US" sz="2400" b="1" dirty="0" smtClean="0"/>
              <a:t>Features: </a:t>
            </a:r>
          </a:p>
          <a:p>
            <a:pPr lvl="0"/>
            <a:r>
              <a:rPr lang="en-US" sz="2400" dirty="0" smtClean="0"/>
              <a:t>1 </a:t>
            </a:r>
            <a:r>
              <a:rPr lang="en-US" sz="2400" dirty="0"/>
              <a:t>Audio Input, 1 Audio Output</a:t>
            </a:r>
          </a:p>
          <a:p>
            <a:pPr lvl="0"/>
            <a:r>
              <a:rPr lang="en-US" sz="2400" dirty="0"/>
              <a:t>4 Sensor Input, 1 Relay Output</a:t>
            </a:r>
          </a:p>
          <a:p>
            <a:pPr lvl="0"/>
            <a:r>
              <a:rPr lang="en-US" sz="2400" dirty="0"/>
              <a:t>16-Channel Looping Output (DW-VLOOP Module Not Included) (16ch models only)</a:t>
            </a:r>
          </a:p>
          <a:p>
            <a:pPr lvl="0"/>
            <a:r>
              <a:rPr lang="en-US" sz="2400" dirty="0"/>
              <a:t>Simple &amp; Free DDNS Service</a:t>
            </a:r>
          </a:p>
          <a:p>
            <a:pPr lvl="0"/>
            <a:endParaRPr lang="en-US" sz="2400" dirty="0" smtClean="0"/>
          </a:p>
          <a:p>
            <a:pPr lvl="0"/>
            <a:endParaRPr lang="en-US" sz="2400" dirty="0"/>
          </a:p>
          <a:p>
            <a:pPr lvl="0"/>
            <a:r>
              <a:rPr lang="en-US" sz="2400" dirty="0" smtClean="0"/>
              <a:t>Easy </a:t>
            </a:r>
            <a:r>
              <a:rPr lang="en-US" sz="2400" dirty="0"/>
              <a:t>Web-Based Client with Multi-User Access</a:t>
            </a:r>
          </a:p>
          <a:p>
            <a:pPr lvl="0"/>
            <a:r>
              <a:rPr lang="en-US" sz="2400" dirty="0"/>
              <a:t>Help Menu on Major Functions</a:t>
            </a:r>
          </a:p>
          <a:p>
            <a:pPr lvl="0"/>
            <a:r>
              <a:rPr lang="en-US" sz="2400" dirty="0"/>
              <a:t>Auto &amp; Manual Firmware Upgrade Available</a:t>
            </a:r>
          </a:p>
          <a:p>
            <a:r>
              <a:rPr lang="en-US" sz="2400" dirty="0"/>
              <a:t>5 Year Limited Warranty</a:t>
            </a:r>
            <a:endParaRPr lang="en-US" sz="2400" dirty="0"/>
          </a:p>
        </p:txBody>
      </p:sp>
    </p:spTree>
    <p:extLst>
      <p:ext uri="{BB962C8B-B14F-4D97-AF65-F5344CB8AC3E}">
        <p14:creationId xmlns:p14="http://schemas.microsoft.com/office/powerpoint/2010/main" val="58208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chModule_AHD_draw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743" y="1133688"/>
            <a:ext cx="10009584" cy="7734678"/>
          </a:xfrm>
          <a:prstGeom prst="rect">
            <a:avLst/>
          </a:prstGeom>
        </p:spPr>
      </p:pic>
      <p:sp>
        <p:nvSpPr>
          <p:cNvPr id="2" name="Title 1"/>
          <p:cNvSpPr>
            <a:spLocks noGrp="1"/>
          </p:cNvSpPr>
          <p:nvPr>
            <p:ph type="title"/>
          </p:nvPr>
        </p:nvSpPr>
        <p:spPr/>
        <p:txBody>
          <a:bodyPr/>
          <a:lstStyle/>
          <a:p>
            <a:r>
              <a:rPr lang="en-US" dirty="0" smtClean="0"/>
              <a:t>AHD, TVI </a:t>
            </a:r>
            <a:r>
              <a:rPr lang="en-US" dirty="0" smtClean="0"/>
              <a:t>and 960H Signal Support</a:t>
            </a:r>
            <a:endParaRPr lang="en-US" dirty="0"/>
          </a:p>
        </p:txBody>
      </p:sp>
      <p:sp>
        <p:nvSpPr>
          <p:cNvPr id="3" name="Content Placeholder 2"/>
          <p:cNvSpPr>
            <a:spLocks noGrp="1"/>
          </p:cNvSpPr>
          <p:nvPr>
            <p:ph sz="quarter" idx="13"/>
          </p:nvPr>
        </p:nvSpPr>
        <p:spPr/>
        <p:txBody>
          <a:bodyPr/>
          <a:lstStyle/>
          <a:p>
            <a:pPr lvl="0"/>
            <a:r>
              <a:rPr lang="en-US" dirty="0" smtClean="0"/>
              <a:t>The </a:t>
            </a:r>
            <a:r>
              <a:rPr lang="en-US" dirty="0" smtClean="0"/>
              <a:t>VMAX A1 is </a:t>
            </a:r>
            <a:r>
              <a:rPr lang="en-US" dirty="0" smtClean="0"/>
              <a:t>the most simple way to upgrade an existing analog solution. With support for </a:t>
            </a:r>
            <a:r>
              <a:rPr lang="en-US" dirty="0"/>
              <a:t>all 960H and below resolution Analog Cameras, AHD and TVI HD Formats (1080p via Coax) </a:t>
            </a:r>
            <a:r>
              <a:rPr lang="en-US" dirty="0" smtClean="0"/>
              <a:t>Resolutions</a:t>
            </a:r>
            <a:r>
              <a:rPr lang="en-US" dirty="0" smtClean="0"/>
              <a:t>, </a:t>
            </a:r>
            <a:r>
              <a:rPr lang="en-US" dirty="0" smtClean="0"/>
              <a:t>the DVR can be integrated into an existing application without the need to update the cameras at the same time. This allows for optimal financial flexibility and ROI, with individual components of an entire solutions updated separately. </a:t>
            </a:r>
            <a:endParaRPr lang="en-US" dirty="0"/>
          </a:p>
        </p:txBody>
      </p:sp>
    </p:spTree>
    <p:extLst>
      <p:ext uri="{BB962C8B-B14F-4D97-AF65-F5344CB8AC3E}">
        <p14:creationId xmlns:p14="http://schemas.microsoft.com/office/powerpoint/2010/main" val="1942123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W Myriad">
      <a:majorFont>
        <a:latin typeface="Myriad Pro"/>
        <a:ea typeface="맑은 고딕"/>
        <a:cs typeface=""/>
      </a:majorFont>
      <a:minorFont>
        <a:latin typeface="Myriad Pro"/>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Powerpoint-Template-V01.potx" id="{F1FD5CFB-77C0-41D5-BFF0-DA46B826F368}" vid="{9A8C62FB-4894-41F2-8CD4-BD8E752025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TC103457444[[fn=Basis]]</Template>
  <TotalTime>18770</TotalTime>
  <Words>958</Words>
  <Application>Microsoft Office PowerPoint</Application>
  <PresentationFormat>Widescreen</PresentationFormat>
  <Paragraphs>136</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Malgun Gothic</vt:lpstr>
      <vt:lpstr>Arial</vt:lpstr>
      <vt:lpstr>Calibri</vt:lpstr>
      <vt:lpstr>Myriad Pro</vt:lpstr>
      <vt:lpstr>Proxima Nova Lt</vt:lpstr>
      <vt:lpstr>Office Theme</vt:lpstr>
      <vt:lpstr>PowerPoint Presentation</vt:lpstr>
      <vt:lpstr>PowerPoint Presentation</vt:lpstr>
      <vt:lpstr>PowerPoint Presentation</vt:lpstr>
      <vt:lpstr>VMAX A1™ Product Comparison </vt:lpstr>
      <vt:lpstr>Hardware Overview – VMAX960H CORE™ </vt:lpstr>
      <vt:lpstr>DVR Features (1 of 3)</vt:lpstr>
      <vt:lpstr>DVR Features (2 of 3)</vt:lpstr>
      <vt:lpstr>DVR Features (3 of 3)</vt:lpstr>
      <vt:lpstr>AHD, TVI and 960H Signal Support</vt:lpstr>
      <vt:lpstr>PTZ and OSD Control via Coax (UTC)</vt:lpstr>
      <vt:lpstr>Pivot™ Central Management Software, Up to 128CH</vt:lpstr>
      <vt:lpstr>Event Notifications via E-mail, CMS Software and SMS</vt:lpstr>
      <vt:lpstr>DVR Quick Setup Wizard</vt:lpstr>
      <vt:lpstr>Help Menu on Major Functions</vt:lpstr>
      <vt:lpstr>Product Dimensions</vt:lpstr>
      <vt:lpstr>Purchasing Options</vt:lpstr>
      <vt:lpstr>Purchasing Options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DW Spectrum v2.2</dc:title>
  <dc:creator>DW Design</dc:creator>
  <cp:lastModifiedBy>Debbie Green</cp:lastModifiedBy>
  <cp:revision>300</cp:revision>
  <cp:lastPrinted>2015-03-05T19:42:14Z</cp:lastPrinted>
  <dcterms:created xsi:type="dcterms:W3CDTF">2014-05-19T18:03:45Z</dcterms:created>
  <dcterms:modified xsi:type="dcterms:W3CDTF">2015-10-05T17:44:44Z</dcterms:modified>
</cp:coreProperties>
</file>